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63" r:id="rId2"/>
    <p:sldId id="288" r:id="rId3"/>
    <p:sldId id="269" r:id="rId4"/>
    <p:sldId id="289" r:id="rId5"/>
    <p:sldId id="270" r:id="rId6"/>
    <p:sldId id="290" r:id="rId7"/>
    <p:sldId id="292" r:id="rId8"/>
    <p:sldId id="291" r:id="rId9"/>
    <p:sldId id="296" r:id="rId10"/>
    <p:sldId id="293" r:id="rId11"/>
    <p:sldId id="297" r:id="rId12"/>
    <p:sldId id="294" r:id="rId13"/>
    <p:sldId id="302" r:id="rId14"/>
    <p:sldId id="301" r:id="rId15"/>
    <p:sldId id="295" r:id="rId16"/>
    <p:sldId id="298" r:id="rId17"/>
    <p:sldId id="303" r:id="rId18"/>
    <p:sldId id="304" r:id="rId19"/>
    <p:sldId id="305" r:id="rId20"/>
    <p:sldId id="299" r:id="rId21"/>
    <p:sldId id="306" r:id="rId22"/>
    <p:sldId id="307" r:id="rId23"/>
    <p:sldId id="308" r:id="rId24"/>
    <p:sldId id="300" r:id="rId25"/>
    <p:sldId id="309" r:id="rId26"/>
    <p:sldId id="310" r:id="rId27"/>
    <p:sldId id="311" r:id="rId28"/>
    <p:sldId id="312" r:id="rId29"/>
    <p:sldId id="313" r:id="rId30"/>
    <p:sldId id="314" r:id="rId31"/>
    <p:sldId id="282" r:id="rId32"/>
    <p:sldId id="283" r:id="rId33"/>
    <p:sldId id="286" r:id="rId34"/>
    <p:sldId id="287" r:id="rId3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ableStyles" Target="tableStyle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viewProps" Target="viewProps.xml"/><Relationship Id="rId40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jpg>
</file>

<file path=ppt/media/image11.png>
</file>

<file path=ppt/media/image12.jpg>
</file>

<file path=ppt/media/image13.png>
</file>

<file path=ppt/media/image14.jpg>
</file>

<file path=ppt/media/image15.png>
</file>

<file path=ppt/media/image16.png>
</file>

<file path=ppt/media/image17.png>
</file>

<file path=ppt/media/image18.jpg>
</file>

<file path=ppt/media/image19.png>
</file>

<file path=ppt/media/image2.png>
</file>

<file path=ppt/media/image20.png>
</file>

<file path=ppt/media/image21.png>
</file>

<file path=ppt/media/image22.jp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jpg>
</file>

<file path=ppt/media/image3.jpe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1600" y="1803405"/>
            <a:ext cx="9448800" cy="1825096"/>
          </a:xfrm>
        </p:spPr>
        <p:txBody>
          <a:bodyPr anchor="b">
            <a:normAutofit/>
          </a:bodyPr>
          <a:lstStyle>
            <a:lvl1pPr algn="l">
              <a:defRPr sz="60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632201"/>
            <a:ext cx="9448800" cy="685800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按一下以編輯母片子標題樣式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09561" y="4314328"/>
            <a:ext cx="2910840" cy="374642"/>
          </a:xfrm>
        </p:spPr>
        <p:txBody>
          <a:bodyPr/>
          <a:lstStyle/>
          <a:p>
            <a:fld id="{0B51D798-14E3-427E-8DC8-230F713E9282}" type="datetimeFigureOut">
              <a:rPr lang="zh-TW" altLang="en-US" smtClean="0"/>
              <a:t>2018/1/11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371600" y="4323845"/>
            <a:ext cx="6400800" cy="365125"/>
          </a:xfrm>
        </p:spPr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7200" y="1430866"/>
            <a:ext cx="2743200" cy="365125"/>
          </a:xfrm>
        </p:spPr>
        <p:txBody>
          <a:bodyPr/>
          <a:lstStyle/>
          <a:p>
            <a:fld id="{E420BAAE-D385-4CDE-8636-B2D9060E14D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84849950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全景圖片 (含標題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77" y="4697360"/>
            <a:ext cx="10822034" cy="81935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1727" y="941439"/>
            <a:ext cx="10821840" cy="3478161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TW" altLang="en-US"/>
              <a:t>按一下圖示以新增圖片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516715"/>
            <a:ext cx="10820400" cy="701969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51D798-14E3-427E-8DC8-230F713E9282}" type="datetimeFigureOut">
              <a:rPr lang="zh-TW" altLang="en-US" smtClean="0"/>
              <a:t>2018/1/11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20BAAE-D385-4CDE-8636-B2D9060E14D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9819526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標題與說明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2"/>
            <a:ext cx="10820400" cy="2802467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9133"/>
            <a:ext cx="10130516" cy="99906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0B51D798-14E3-427E-8DC8-230F713E9282}" type="datetimeFigureOut">
              <a:rPr lang="zh-TW" altLang="en-US" smtClean="0"/>
              <a:t>2018/1/11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E420BAAE-D385-4CDE-8636-B2D9060E14D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71154473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引述 (含標題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67" y="753533"/>
            <a:ext cx="10151533" cy="2604495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303865" y="3365556"/>
            <a:ext cx="9592736" cy="4444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959862"/>
            <a:ext cx="10151533" cy="679871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0B51D798-14E3-427E-8DC8-230F713E9282}" type="datetimeFigureOut">
              <a:rPr lang="zh-TW" altLang="en-US" smtClean="0"/>
              <a:t>2018/1/11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E420BAAE-D385-4CDE-8636-B2D9060E14D7}" type="slidenum">
              <a:rPr lang="zh-TW" altLang="en-US" smtClean="0"/>
              <a:t>‹#›</a:t>
            </a:fld>
            <a:endParaRPr lang="zh-TW" altLang="en-US"/>
          </a:p>
        </p:txBody>
      </p:sp>
      <p:sp>
        <p:nvSpPr>
          <p:cNvPr id="9" name="TextBox 8"/>
          <p:cNvSpPr txBox="1"/>
          <p:nvPr/>
        </p:nvSpPr>
        <p:spPr>
          <a:xfrm>
            <a:off x="476250" y="93345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984230" y="270129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0602932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95" y="1124701"/>
            <a:ext cx="10146186" cy="251183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8315"/>
            <a:ext cx="10144654" cy="99988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78883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0B51D798-14E3-427E-8DC8-230F713E9282}" type="datetimeFigureOut">
              <a:rPr lang="zh-TW" altLang="en-US" smtClean="0"/>
              <a:t>2018/1/11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8883"/>
            <a:ext cx="6991492" cy="365125"/>
          </a:xfrm>
        </p:spPr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E420BAAE-D385-4CDE-8636-B2D9060E14D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2599626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2895600" y="761999"/>
            <a:ext cx="8610599" cy="1303867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800" y="2202080"/>
            <a:ext cx="3456432" cy="617320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799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68800" y="2201333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366858" y="2904067"/>
            <a:ext cx="3456432" cy="331461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51800" y="2192866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8051801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51D798-14E3-427E-8DC8-230F713E9282}" type="datetimeFigureOut">
              <a:rPr lang="zh-TW" altLang="en-US" smtClean="0"/>
              <a:t>2018/1/11</a:t>
            </a:fld>
            <a:endParaRPr lang="zh-TW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20BAAE-D385-4CDE-8636-B2D9060E14D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32443044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圖片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599" cy="1295400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8618" y="4191000"/>
            <a:ext cx="3451582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8618" y="2362200"/>
            <a:ext cx="3451582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TW" altLang="en-US"/>
              <a:t>按一下圖示以新增圖片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8618" y="4873764"/>
            <a:ext cx="3451582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74263" y="4191000"/>
            <a:ext cx="3448935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374263" y="2362200"/>
            <a:ext cx="3448936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TW" altLang="en-US"/>
              <a:t>按一下圖示以新增圖片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374264" y="4873763"/>
            <a:ext cx="344893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49731" y="4191000"/>
            <a:ext cx="3456469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49855" y="2362200"/>
            <a:ext cx="3447878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TW" altLang="en-US"/>
              <a:t>按一下圖示以新增圖片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8049731" y="4873761"/>
            <a:ext cx="345244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51D798-14E3-427E-8DC8-230F713E9282}" type="datetimeFigureOut">
              <a:rPr lang="zh-TW" altLang="en-US" smtClean="0"/>
              <a:t>2018/1/11</a:t>
            </a:fld>
            <a:endParaRPr lang="zh-TW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20BAAE-D385-4CDE-8636-B2D9060E14D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37639124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2194559"/>
            <a:ext cx="10820400" cy="4024125"/>
          </a:xfrm>
        </p:spPr>
        <p:txBody>
          <a:bodyPr vert="eaVert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51D798-14E3-427E-8DC8-230F713E9282}" type="datetimeFigureOut">
              <a:rPr lang="zh-TW" altLang="en-US" smtClean="0"/>
              <a:t>2018/1/11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20BAAE-D385-4CDE-8636-B2D9060E14D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04117094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48800" y="745066"/>
            <a:ext cx="2057400" cy="3903133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24466" y="745067"/>
            <a:ext cx="8204201" cy="3903133"/>
          </a:xfrm>
        </p:spPr>
        <p:txBody>
          <a:bodyPr vert="eaVert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79941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0B51D798-14E3-427E-8DC8-230F713E9282}" type="datetimeFigureOut">
              <a:rPr lang="zh-TW" altLang="en-US" smtClean="0"/>
              <a:t>2018/1/11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0"/>
            <a:ext cx="6991492" cy="365125"/>
          </a:xfrm>
        </p:spPr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E420BAAE-D385-4CDE-8636-B2D9060E14D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893615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51D798-14E3-427E-8DC8-230F713E9282}" type="datetimeFigureOut">
              <a:rPr lang="zh-TW" altLang="en-US" smtClean="0"/>
              <a:t>2018/1/11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20BAAE-D385-4CDE-8636-B2D9060E14D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119152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3"/>
            <a:ext cx="10820399" cy="2801935"/>
          </a:xfrm>
        </p:spPr>
        <p:txBody>
          <a:bodyPr anchor="b">
            <a:normAutofit/>
          </a:bodyPr>
          <a:lstStyle>
            <a:lvl1pPr algn="r">
              <a:defRPr sz="40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467" y="3641725"/>
            <a:ext cx="10490200" cy="955675"/>
          </a:xfrm>
        </p:spPr>
        <p:txBody>
          <a:bodyPr>
            <a:normAutofit/>
          </a:bodyPr>
          <a:lstStyle>
            <a:lvl1pPr marL="0" indent="0" algn="r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0B51D798-14E3-427E-8DC8-230F713E9282}" type="datetimeFigureOut">
              <a:rPr lang="zh-TW" altLang="en-US" smtClean="0"/>
              <a:t>2018/1/11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1"/>
            <a:ext cx="6991492" cy="364065"/>
          </a:xfrm>
        </p:spPr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E420BAAE-D385-4CDE-8636-B2D9060E14D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4998329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2194559"/>
            <a:ext cx="5334000" cy="4024125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194559"/>
            <a:ext cx="5334000" cy="4024125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51D798-14E3-427E-8DC8-230F713E9282}" type="datetimeFigureOut">
              <a:rPr lang="zh-TW" altLang="en-US" smtClean="0"/>
              <a:t>2018/1/11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20BAAE-D385-4CDE-8636-B2D9060E14D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9700422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600" cy="1295400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9" y="2183802"/>
            <a:ext cx="5079991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0" y="3132666"/>
            <a:ext cx="5311775" cy="3086019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0" y="2183802"/>
            <a:ext cx="5105400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132666"/>
            <a:ext cx="5334000" cy="3086019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51D798-14E3-427E-8DC8-230F713E9282}" type="datetimeFigureOut">
              <a:rPr lang="zh-TW" altLang="en-US" smtClean="0"/>
              <a:t>2018/1/11</a:t>
            </a:fld>
            <a:endParaRPr lang="zh-TW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20BAAE-D385-4CDE-8636-B2D9060E14D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72488076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51D798-14E3-427E-8DC8-230F713E9282}" type="datetimeFigureOut">
              <a:rPr lang="zh-TW" altLang="en-US" smtClean="0"/>
              <a:t>2018/1/11</a:t>
            </a:fld>
            <a:endParaRPr lang="zh-TW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20BAAE-D385-4CDE-8636-B2D9060E14D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8409783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51D798-14E3-427E-8DC8-230F713E9282}" type="datetimeFigureOut">
              <a:rPr lang="zh-TW" altLang="en-US" smtClean="0"/>
              <a:t>2018/1/11</a:t>
            </a:fld>
            <a:endParaRPr lang="zh-TW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20BAAE-D385-4CDE-8636-B2D9060E14D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0669693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411480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95582" y="746759"/>
            <a:ext cx="6510618" cy="5471925"/>
          </a:xfrm>
        </p:spPr>
        <p:txBody>
          <a:bodyPr anchor="ctr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411480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51D798-14E3-427E-8DC8-230F713E9282}" type="datetimeFigureOut">
              <a:rPr lang="zh-TW" altLang="en-US" smtClean="0"/>
              <a:t>2018/1/11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20BAAE-D385-4CDE-8636-B2D9060E14D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16644215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687324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861238" y="751241"/>
            <a:ext cx="3644962" cy="5467443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TW" altLang="en-US"/>
              <a:t>按一下圖示以新增圖片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687324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51D798-14E3-427E-8DC8-230F713E9282}" type="datetimeFigureOut">
              <a:rPr lang="zh-TW" altLang="en-US" smtClean="0"/>
              <a:t>2018/1/11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20BAAE-D385-4CDE-8636-B2D9060E14D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5243541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TOP.pn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895600" y="764373"/>
            <a:ext cx="8610600" cy="1293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194560"/>
            <a:ext cx="10820400" cy="40241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95360" y="6356350"/>
            <a:ext cx="29108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B51D798-14E3-427E-8DC8-230F713E9282}" type="datetimeFigureOut">
              <a:rPr lang="zh-TW" altLang="en-US" smtClean="0"/>
              <a:t>2018/1/11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6355845"/>
            <a:ext cx="7772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63000" y="38100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420BAAE-D385-4CDE-8636-B2D9060E14D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94722633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40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jp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5.png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hyperlink" Target="http://www.win.tue.nl/~kverbeek/CPPS/index.html" TargetMode="External"/><Relationship Id="rId2" Type="http://schemas.openxmlformats.org/officeDocument/2006/relationships/hyperlink" Target="https://www.promisec.com/free-demo/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lcav.epfl.ch/page-145407-en.html" TargetMode="External"/><Relationship Id="rId5" Type="http://schemas.openxmlformats.org/officeDocument/2006/relationships/hyperlink" Target="https://devinandi.deviantart.com/art/My-Computer-PNG-Icon-107384259" TargetMode="External"/><Relationship Id="rId4" Type="http://schemas.openxmlformats.org/officeDocument/2006/relationships/hyperlink" Target="http://store.hp.com/us/en/pdp/hp-elitebook-folio-g1-notebook-pc-(energy-star)" TargetMode="Externa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pinterest.com/pin/799529740068631902/" TargetMode="External"/><Relationship Id="rId2" Type="http://schemas.openxmlformats.org/officeDocument/2006/relationships/hyperlink" Target="https://www.iconfinder.com/icons/310920/creativeness_education_idea_lamp_light_bulb_power_study_icon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scienceinpoland.pap.pl/en/news/news,397866,winners-of-polish-collegiate-programming-contest-selected.html" TargetMode="Externa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hyperlink" Target="https://sites.google.com/site/itsancku/home" TargetMode="External"/><Relationship Id="rId7" Type="http://schemas.openxmlformats.org/officeDocument/2006/relationships/hyperlink" Target="http://catcsharp.blogspot.tw/2014/08/android-networkonmainthreadexception.html" TargetMode="External"/><Relationship Id="rId2" Type="http://schemas.openxmlformats.org/officeDocument/2006/relationships/hyperlink" Target="https://cpe.cse.nsysu.edu.tw/newest.php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icpc.baylor.edu/regionals/upcoming" TargetMode="External"/><Relationship Id="rId5" Type="http://schemas.openxmlformats.org/officeDocument/2006/relationships/hyperlink" Target="http://ncpc.nsysu.edu.tw/files/11-1351-99.php?Lang=zh-tw" TargetMode="External"/><Relationship Id="rId4" Type="http://schemas.openxmlformats.org/officeDocument/2006/relationships/hyperlink" Target="http://ncpc.nsysu.edu.tw/files/11-1351-7771.php?Lang=zh-tw" TargetMode="Externa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418F176-3FEB-45DD-BF70-B9A06975F84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zh-TW" altLang="en-US" cap="none" dirty="0">
                <a:ln w="0"/>
                <a:solidFill>
                  <a:srgbClr val="FFFF00"/>
                </a:solidFill>
                <a:effectLst>
                  <a:reflection blurRad="6350" stA="53000" endA="300" endPos="35500" dir="5400000" sy="-90000" algn="bl" rotWithShape="0"/>
                </a:effectLst>
                <a:latin typeface="標楷體" panose="03000509000000000000" pitchFamily="65" charset="-120"/>
                <a:ea typeface="標楷體" panose="03000509000000000000" pitchFamily="65" charset="-120"/>
              </a:rPr>
              <a:t>競賽時程</a:t>
            </a:r>
            <a:r>
              <a:rPr lang="en-US" altLang="zh-TW" cap="none" dirty="0">
                <a:ln w="0"/>
                <a:solidFill>
                  <a:srgbClr val="FFFF00"/>
                </a:solidFill>
                <a:effectLst>
                  <a:reflection blurRad="6350" stA="53000" endA="300" endPos="35500" dir="5400000" sy="-90000" algn="bl" rotWithShape="0"/>
                </a:effectLst>
                <a:latin typeface="標楷體" panose="03000509000000000000" pitchFamily="65" charset="-120"/>
                <a:ea typeface="標楷體" panose="03000509000000000000" pitchFamily="65" charset="-120"/>
              </a:rPr>
              <a:t>APP</a:t>
            </a:r>
            <a:endParaRPr lang="zh-TW" altLang="en-US" cap="none" dirty="0">
              <a:ln w="0"/>
              <a:solidFill>
                <a:srgbClr val="FFFF00"/>
              </a:solidFill>
              <a:effectLst>
                <a:reflection blurRad="6350" stA="53000" endA="300" endPos="35500" dir="5400000" sy="-90000" algn="bl" rotWithShape="0"/>
              </a:effectLst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4" name="副標題 2">
            <a:extLst>
              <a:ext uri="{FF2B5EF4-FFF2-40B4-BE49-F238E27FC236}">
                <a16:creationId xmlns:a16="http://schemas.microsoft.com/office/drawing/2014/main" id="{0389E4B9-92D0-4C24-897A-8311C393E0C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371600" y="4270375"/>
            <a:ext cx="9448800" cy="1968499"/>
          </a:xfrm>
        </p:spPr>
        <p:txBody>
          <a:bodyPr>
            <a:normAutofit/>
          </a:bodyPr>
          <a:lstStyle/>
          <a:p>
            <a:pPr algn="l"/>
            <a:r>
              <a:rPr lang="zh-TW" altLang="en-US" dirty="0">
                <a:ln w="0"/>
                <a:solidFill>
                  <a:srgbClr val="FFFF00"/>
                </a:solidFill>
                <a:effectLst>
                  <a:reflection blurRad="6350" stA="53000" endA="300" endPos="35500" dir="5400000" sy="-90000" algn="bl" rotWithShape="0"/>
                </a:effectLst>
                <a:latin typeface="標楷體" panose="03000509000000000000" pitchFamily="65" charset="-120"/>
                <a:ea typeface="標楷體" panose="03000509000000000000" pitchFamily="65" charset="-120"/>
              </a:rPr>
              <a:t>組別     </a:t>
            </a:r>
            <a:r>
              <a:rPr lang="en-US" altLang="zh-TW" dirty="0">
                <a:ln w="0"/>
                <a:solidFill>
                  <a:srgbClr val="FFFF00"/>
                </a:solidFill>
                <a:effectLst>
                  <a:reflection blurRad="6350" stA="53000" endA="300" endPos="35500" dir="5400000" sy="-90000" algn="bl" rotWithShape="0"/>
                </a:effectLst>
                <a:latin typeface="標楷體" panose="03000509000000000000" pitchFamily="65" charset="-120"/>
                <a:ea typeface="標楷體" panose="03000509000000000000" pitchFamily="65" charset="-120"/>
              </a:rPr>
              <a:t>:</a:t>
            </a:r>
            <a:r>
              <a:rPr lang="zh-TW" altLang="en-US" dirty="0">
                <a:ln w="0"/>
                <a:solidFill>
                  <a:srgbClr val="FFFF00"/>
                </a:solidFill>
                <a:effectLst>
                  <a:reflection blurRad="6350" stA="53000" endA="300" endPos="35500" dir="5400000" sy="-90000" algn="bl" rotWithShape="0"/>
                </a:effectLst>
                <a:latin typeface="標楷體" panose="03000509000000000000" pitchFamily="65" charset="-120"/>
                <a:ea typeface="標楷體" panose="03000509000000000000" pitchFamily="65" charset="-120"/>
              </a:rPr>
              <a:t>  第七組</a:t>
            </a:r>
            <a:endParaRPr lang="en-US" altLang="zh-TW" dirty="0">
              <a:ln w="0"/>
              <a:solidFill>
                <a:srgbClr val="FFFF00"/>
              </a:solidFill>
              <a:effectLst>
                <a:reflection blurRad="6350" stA="53000" endA="300" endPos="35500" dir="5400000" sy="-90000" algn="bl" rotWithShape="0"/>
              </a:effectLst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r>
              <a:rPr lang="zh-TW" altLang="en-US" dirty="0">
                <a:ln w="0"/>
                <a:solidFill>
                  <a:srgbClr val="FFFF00"/>
                </a:solidFill>
                <a:effectLst>
                  <a:reflection blurRad="6350" stA="53000" endA="300" endPos="35500" dir="5400000" sy="-90000" algn="bl" rotWithShape="0"/>
                </a:effectLst>
                <a:latin typeface="標楷體" panose="03000509000000000000" pitchFamily="65" charset="-120"/>
                <a:ea typeface="標楷體" panose="03000509000000000000" pitchFamily="65" charset="-120"/>
              </a:rPr>
              <a:t>組員     </a:t>
            </a:r>
            <a:r>
              <a:rPr lang="en-US" altLang="zh-TW" dirty="0">
                <a:ln w="0"/>
                <a:solidFill>
                  <a:srgbClr val="FFFF00"/>
                </a:solidFill>
                <a:effectLst>
                  <a:reflection blurRad="6350" stA="53000" endA="300" endPos="35500" dir="5400000" sy="-90000" algn="bl" rotWithShape="0"/>
                </a:effectLst>
                <a:latin typeface="標楷體" panose="03000509000000000000" pitchFamily="65" charset="-120"/>
                <a:ea typeface="標楷體" panose="03000509000000000000" pitchFamily="65" charset="-120"/>
              </a:rPr>
              <a:t>:</a:t>
            </a:r>
            <a:r>
              <a:rPr lang="zh-TW" altLang="en-US" dirty="0">
                <a:ln w="0"/>
                <a:solidFill>
                  <a:srgbClr val="FFFF00"/>
                </a:solidFill>
                <a:effectLst>
                  <a:reflection blurRad="6350" stA="53000" endA="300" endPos="35500" dir="5400000" sy="-90000" algn="bl" rotWithShape="0"/>
                </a:effectLst>
                <a:latin typeface="標楷體" panose="03000509000000000000" pitchFamily="65" charset="-120"/>
                <a:ea typeface="標楷體" panose="03000509000000000000" pitchFamily="65" charset="-120"/>
              </a:rPr>
              <a:t>  </a:t>
            </a:r>
            <a:r>
              <a:rPr lang="en-US" altLang="zh-TW" dirty="0">
                <a:ln w="0"/>
                <a:solidFill>
                  <a:srgbClr val="FFFF00"/>
                </a:solidFill>
                <a:effectLst>
                  <a:reflection blurRad="6350" stA="53000" endA="300" endPos="35500" dir="5400000" sy="-90000" algn="bl" rotWithShape="0"/>
                </a:effectLst>
                <a:latin typeface="標楷體" panose="03000509000000000000" pitchFamily="65" charset="-120"/>
                <a:ea typeface="標楷體" panose="03000509000000000000" pitchFamily="65" charset="-120"/>
              </a:rPr>
              <a:t>A1045516</a:t>
            </a:r>
            <a:r>
              <a:rPr lang="zh-TW" altLang="en-US" dirty="0">
                <a:ln w="0"/>
                <a:solidFill>
                  <a:srgbClr val="FFFF00"/>
                </a:solidFill>
                <a:effectLst>
                  <a:reflection blurRad="6350" stA="53000" endA="300" endPos="35500" dir="5400000" sy="-90000" algn="bl" rotWithShape="0"/>
                </a:effectLst>
                <a:latin typeface="標楷體" panose="03000509000000000000" pitchFamily="65" charset="-120"/>
                <a:ea typeface="標楷體" panose="03000509000000000000" pitchFamily="65" charset="-120"/>
              </a:rPr>
              <a:t> 蔡湘俊</a:t>
            </a:r>
            <a:endParaRPr lang="en-US" altLang="zh-TW" dirty="0">
              <a:ln w="0"/>
              <a:solidFill>
                <a:srgbClr val="FFFF00"/>
              </a:solidFill>
              <a:effectLst>
                <a:reflection blurRad="6350" stA="53000" endA="300" endPos="35500" dir="5400000" sy="-90000" algn="bl" rotWithShape="0"/>
              </a:effectLst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r>
              <a:rPr lang="zh-TW" altLang="en-US" dirty="0">
                <a:ln w="0"/>
                <a:solidFill>
                  <a:srgbClr val="FFFF00"/>
                </a:solidFill>
                <a:effectLst>
                  <a:reflection blurRad="6350" stA="53000" endA="300" endPos="35500" dir="5400000" sy="-90000" algn="bl" rotWithShape="0"/>
                </a:effectLst>
                <a:latin typeface="標楷體" panose="03000509000000000000" pitchFamily="65" charset="-120"/>
                <a:ea typeface="標楷體" panose="03000509000000000000" pitchFamily="65" charset="-120"/>
              </a:rPr>
              <a:t>            </a:t>
            </a:r>
            <a:r>
              <a:rPr lang="en-US" altLang="zh-TW" dirty="0">
                <a:ln w="0"/>
                <a:solidFill>
                  <a:srgbClr val="FFFF00"/>
                </a:solidFill>
                <a:effectLst>
                  <a:reflection blurRad="6350" stA="53000" endA="300" endPos="35500" dir="5400000" sy="-90000" algn="bl" rotWithShape="0"/>
                </a:effectLst>
                <a:latin typeface="標楷體" panose="03000509000000000000" pitchFamily="65" charset="-120"/>
                <a:ea typeface="標楷體" panose="03000509000000000000" pitchFamily="65" charset="-120"/>
              </a:rPr>
              <a:t>A1045505</a:t>
            </a:r>
            <a:r>
              <a:rPr lang="zh-TW" altLang="en-US" dirty="0">
                <a:ln w="0"/>
                <a:solidFill>
                  <a:srgbClr val="FFFF00"/>
                </a:solidFill>
                <a:effectLst>
                  <a:reflection blurRad="6350" stA="53000" endA="300" endPos="35500" dir="5400000" sy="-90000" algn="bl" rotWithShape="0"/>
                </a:effectLst>
                <a:latin typeface="標楷體" panose="03000509000000000000" pitchFamily="65" charset="-120"/>
                <a:ea typeface="標楷體" panose="03000509000000000000" pitchFamily="65" charset="-120"/>
              </a:rPr>
              <a:t> 施彥廷</a:t>
            </a:r>
            <a:endParaRPr lang="en-US" altLang="zh-TW" dirty="0">
              <a:ln w="0"/>
              <a:solidFill>
                <a:srgbClr val="FFFF00"/>
              </a:solidFill>
              <a:effectLst>
                <a:reflection blurRad="6350" stA="53000" endA="300" endPos="35500" dir="5400000" sy="-90000" algn="bl" rotWithShape="0"/>
              </a:effectLst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r>
              <a:rPr lang="zh-TW" altLang="en-US" dirty="0">
                <a:ln w="0"/>
                <a:solidFill>
                  <a:srgbClr val="FFFF00"/>
                </a:solidFill>
                <a:effectLst>
                  <a:reflection blurRad="6350" stA="53000" endA="300" endPos="35500" dir="5400000" sy="-90000" algn="bl" rotWithShape="0"/>
                </a:effectLst>
                <a:latin typeface="標楷體" panose="03000509000000000000" pitchFamily="65" charset="-120"/>
                <a:ea typeface="標楷體" panose="03000509000000000000" pitchFamily="65" charset="-120"/>
              </a:rPr>
              <a:t>指導老師 </a:t>
            </a:r>
            <a:r>
              <a:rPr lang="en-US" altLang="zh-TW" dirty="0">
                <a:ln w="0"/>
                <a:solidFill>
                  <a:srgbClr val="FFFF00"/>
                </a:solidFill>
                <a:effectLst>
                  <a:reflection blurRad="6350" stA="53000" endA="300" endPos="35500" dir="5400000" sy="-90000" algn="bl" rotWithShape="0"/>
                </a:effectLst>
                <a:latin typeface="標楷體" panose="03000509000000000000" pitchFamily="65" charset="-120"/>
                <a:ea typeface="標楷體" panose="03000509000000000000" pitchFamily="65" charset="-120"/>
              </a:rPr>
              <a:t>:</a:t>
            </a:r>
            <a:r>
              <a:rPr lang="zh-TW" altLang="en-US" dirty="0">
                <a:ln w="0"/>
                <a:solidFill>
                  <a:srgbClr val="FFFF00"/>
                </a:solidFill>
                <a:effectLst>
                  <a:reflection blurRad="6350" stA="53000" endA="300" endPos="35500" dir="5400000" sy="-90000" algn="bl" rotWithShape="0"/>
                </a:effectLst>
                <a:latin typeface="標楷體" panose="03000509000000000000" pitchFamily="65" charset="-120"/>
                <a:ea typeface="標楷體" panose="03000509000000000000" pitchFamily="65" charset="-120"/>
              </a:rPr>
              <a:t>  黃健峰</a:t>
            </a:r>
          </a:p>
        </p:txBody>
      </p:sp>
    </p:spTree>
    <p:extLst>
      <p:ext uri="{BB962C8B-B14F-4D97-AF65-F5344CB8AC3E}">
        <p14:creationId xmlns:p14="http://schemas.microsoft.com/office/powerpoint/2010/main" val="402390556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內容版面配置區 5">
            <a:extLst>
              <a:ext uri="{FF2B5EF4-FFF2-40B4-BE49-F238E27FC236}">
                <a16:creationId xmlns:a16="http://schemas.microsoft.com/office/drawing/2014/main" id="{2DB650E8-868D-4E70-B831-026045B7454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746"/>
          <a:stretch/>
        </p:blipFill>
        <p:spPr>
          <a:xfrm>
            <a:off x="3589974" y="483167"/>
            <a:ext cx="3554962" cy="6083148"/>
          </a:xfrm>
        </p:spPr>
      </p:pic>
      <p:sp>
        <p:nvSpPr>
          <p:cNvPr id="4" name="標題 1">
            <a:extLst>
              <a:ext uri="{FF2B5EF4-FFF2-40B4-BE49-F238E27FC236}">
                <a16:creationId xmlns:a16="http://schemas.microsoft.com/office/drawing/2014/main" id="{D39FF402-04C9-45DB-A67C-395382009F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73924" y="483167"/>
            <a:ext cx="4624168" cy="988227"/>
          </a:xfrm>
        </p:spPr>
        <p:txBody>
          <a:bodyPr>
            <a:normAutofit/>
          </a:bodyPr>
          <a:lstStyle/>
          <a:p>
            <a:pPr algn="ctr"/>
            <a:r>
              <a:rPr lang="zh-TW" altLang="en-US" cap="none" dirty="0">
                <a:ln w="0"/>
                <a:solidFill>
                  <a:srgbClr val="FFFF00"/>
                </a:solidFill>
                <a:effectLst>
                  <a:reflection blurRad="6350" stA="53000" endA="300" endPos="35500" dir="5400000" sy="-90000" algn="bl" rotWithShape="0"/>
                </a:effectLst>
                <a:latin typeface="標楷體" panose="03000509000000000000" pitchFamily="65" charset="-120"/>
                <a:ea typeface="標楷體" panose="03000509000000000000" pitchFamily="65" charset="-120"/>
              </a:rPr>
              <a:t>讀取介面</a:t>
            </a: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326FF8C8-AEA8-4C67-87E6-247FB483A5A9}"/>
              </a:ext>
            </a:extLst>
          </p:cNvPr>
          <p:cNvSpPr/>
          <p:nvPr/>
        </p:nvSpPr>
        <p:spPr>
          <a:xfrm>
            <a:off x="3833769" y="2869035"/>
            <a:ext cx="3070370" cy="131707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33929941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1">
            <a:extLst>
              <a:ext uri="{FF2B5EF4-FFF2-40B4-BE49-F238E27FC236}">
                <a16:creationId xmlns:a16="http://schemas.microsoft.com/office/drawing/2014/main" id="{D39FF402-04C9-45DB-A67C-395382009F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73924" y="483167"/>
            <a:ext cx="4624168" cy="988227"/>
          </a:xfrm>
        </p:spPr>
        <p:txBody>
          <a:bodyPr>
            <a:normAutofit/>
          </a:bodyPr>
          <a:lstStyle/>
          <a:p>
            <a:pPr algn="ctr"/>
            <a:r>
              <a:rPr lang="zh-TW" altLang="en-US" cap="none" dirty="0">
                <a:ln w="0"/>
                <a:solidFill>
                  <a:srgbClr val="FFFF00"/>
                </a:solidFill>
                <a:effectLst>
                  <a:reflection blurRad="6350" stA="53000" endA="300" endPos="35500" dir="5400000" sy="-90000" algn="bl" rotWithShape="0"/>
                </a:effectLst>
                <a:latin typeface="標楷體" panose="03000509000000000000" pitchFamily="65" charset="-120"/>
                <a:ea typeface="標楷體" panose="03000509000000000000" pitchFamily="65" charset="-120"/>
              </a:rPr>
              <a:t>讀取介面實作</a:t>
            </a:r>
          </a:p>
        </p:txBody>
      </p:sp>
      <p:pic>
        <p:nvPicPr>
          <p:cNvPr id="5" name="內容版面配置區 4">
            <a:extLst>
              <a:ext uri="{FF2B5EF4-FFF2-40B4-BE49-F238E27FC236}">
                <a16:creationId xmlns:a16="http://schemas.microsoft.com/office/drawing/2014/main" id="{4E644489-59FD-46A9-B7A5-98ADC40F7AD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24007" t="39153" r="48672" b="26941"/>
          <a:stretch/>
        </p:blipFill>
        <p:spPr>
          <a:xfrm>
            <a:off x="3587692" y="1940545"/>
            <a:ext cx="5016616" cy="35020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168172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1">
            <a:extLst>
              <a:ext uri="{FF2B5EF4-FFF2-40B4-BE49-F238E27FC236}">
                <a16:creationId xmlns:a16="http://schemas.microsoft.com/office/drawing/2014/main" id="{D39FF402-04C9-45DB-A67C-395382009F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73924" y="483167"/>
            <a:ext cx="4624168" cy="988227"/>
          </a:xfrm>
        </p:spPr>
        <p:txBody>
          <a:bodyPr>
            <a:normAutofit/>
          </a:bodyPr>
          <a:lstStyle/>
          <a:p>
            <a:pPr algn="ctr"/>
            <a:r>
              <a:rPr lang="en-US" altLang="zh-TW" cap="none" dirty="0">
                <a:ln w="0"/>
                <a:solidFill>
                  <a:srgbClr val="FFFF00"/>
                </a:solidFill>
                <a:effectLst>
                  <a:reflection blurRad="6350" stA="53000" endA="300" endPos="35500" dir="5400000" sy="-90000" algn="bl" rotWithShape="0"/>
                </a:effectLst>
                <a:latin typeface="標楷體" panose="03000509000000000000" pitchFamily="65" charset="-120"/>
                <a:ea typeface="標楷體" panose="03000509000000000000" pitchFamily="65" charset="-120"/>
              </a:rPr>
              <a:t>CPE</a:t>
            </a:r>
            <a:r>
              <a:rPr lang="zh-TW" altLang="en-US" cap="none" dirty="0">
                <a:ln w="0"/>
                <a:solidFill>
                  <a:srgbClr val="FFFF00"/>
                </a:solidFill>
                <a:effectLst>
                  <a:reflection blurRad="6350" stA="53000" endA="300" endPos="35500" dir="5400000" sy="-90000" algn="bl" rotWithShape="0"/>
                </a:effectLst>
                <a:latin typeface="標楷體" panose="03000509000000000000" pitchFamily="65" charset="-120"/>
                <a:ea typeface="標楷體" panose="03000509000000000000" pitchFamily="65" charset="-120"/>
              </a:rPr>
              <a:t> 介面</a:t>
            </a:r>
          </a:p>
        </p:txBody>
      </p:sp>
      <p:pic>
        <p:nvPicPr>
          <p:cNvPr id="8" name="內容版面配置區 7">
            <a:extLst>
              <a:ext uri="{FF2B5EF4-FFF2-40B4-BE49-F238E27FC236}">
                <a16:creationId xmlns:a16="http://schemas.microsoft.com/office/drawing/2014/main" id="{CB5C844C-9E45-40BA-8C47-665E13429AF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968"/>
          <a:stretch/>
        </p:blipFill>
        <p:spPr>
          <a:xfrm>
            <a:off x="4362246" y="606491"/>
            <a:ext cx="3467507" cy="5919836"/>
          </a:xfrm>
        </p:spPr>
      </p:pic>
    </p:spTree>
    <p:extLst>
      <p:ext uri="{BB962C8B-B14F-4D97-AF65-F5344CB8AC3E}">
        <p14:creationId xmlns:p14="http://schemas.microsoft.com/office/powerpoint/2010/main" val="250592047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1">
            <a:extLst>
              <a:ext uri="{FF2B5EF4-FFF2-40B4-BE49-F238E27FC236}">
                <a16:creationId xmlns:a16="http://schemas.microsoft.com/office/drawing/2014/main" id="{D39FF402-04C9-45DB-A67C-395382009F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73924" y="483167"/>
            <a:ext cx="4624168" cy="988227"/>
          </a:xfrm>
        </p:spPr>
        <p:txBody>
          <a:bodyPr>
            <a:normAutofit/>
          </a:bodyPr>
          <a:lstStyle/>
          <a:p>
            <a:pPr algn="ctr"/>
            <a:r>
              <a:rPr lang="en-US" altLang="zh-TW" cap="none" dirty="0">
                <a:ln w="0"/>
                <a:solidFill>
                  <a:srgbClr val="FFFF00"/>
                </a:solidFill>
                <a:effectLst>
                  <a:reflection blurRad="6350" stA="53000" endA="300" endPos="35500" dir="5400000" sy="-90000" algn="bl" rotWithShape="0"/>
                </a:effectLst>
                <a:latin typeface="標楷體" panose="03000509000000000000" pitchFamily="65" charset="-120"/>
                <a:ea typeface="標楷體" panose="03000509000000000000" pitchFamily="65" charset="-120"/>
              </a:rPr>
              <a:t>CPE</a:t>
            </a:r>
            <a:r>
              <a:rPr lang="zh-TW" altLang="en-US" cap="none" dirty="0">
                <a:ln w="0"/>
                <a:solidFill>
                  <a:srgbClr val="FFFF00"/>
                </a:solidFill>
                <a:effectLst>
                  <a:reflection blurRad="6350" stA="53000" endA="300" endPos="35500" dir="5400000" sy="-90000" algn="bl" rotWithShape="0"/>
                </a:effectLst>
                <a:latin typeface="標楷體" panose="03000509000000000000" pitchFamily="65" charset="-120"/>
                <a:ea typeface="標楷體" panose="03000509000000000000" pitchFamily="65" charset="-120"/>
              </a:rPr>
              <a:t> 官網</a:t>
            </a:r>
          </a:p>
        </p:txBody>
      </p:sp>
      <p:pic>
        <p:nvPicPr>
          <p:cNvPr id="6" name="內容版面配置區 5">
            <a:extLst>
              <a:ext uri="{FF2B5EF4-FFF2-40B4-BE49-F238E27FC236}">
                <a16:creationId xmlns:a16="http://schemas.microsoft.com/office/drawing/2014/main" id="{139DEFAE-7899-4E03-80FD-68B5811CD88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2908" t="9328" r="3724" b="19320"/>
          <a:stretch/>
        </p:blipFill>
        <p:spPr>
          <a:xfrm>
            <a:off x="0" y="1320392"/>
            <a:ext cx="12192000" cy="5240897"/>
          </a:xfrm>
          <a:prstGeom prst="rect">
            <a:avLst/>
          </a:prstGeom>
        </p:spPr>
      </p:pic>
      <p:sp>
        <p:nvSpPr>
          <p:cNvPr id="5" name="矩形 4">
            <a:extLst>
              <a:ext uri="{FF2B5EF4-FFF2-40B4-BE49-F238E27FC236}">
                <a16:creationId xmlns:a16="http://schemas.microsoft.com/office/drawing/2014/main" id="{6CDF9BE6-DFEE-4E5F-9D50-3B5CF0D3864C}"/>
              </a:ext>
            </a:extLst>
          </p:cNvPr>
          <p:cNvSpPr/>
          <p:nvPr/>
        </p:nvSpPr>
        <p:spPr>
          <a:xfrm>
            <a:off x="1459685" y="5679347"/>
            <a:ext cx="880843" cy="335559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3E164359-0722-4FD0-9BD9-51AD971C52D6}"/>
              </a:ext>
            </a:extLst>
          </p:cNvPr>
          <p:cNvSpPr/>
          <p:nvPr/>
        </p:nvSpPr>
        <p:spPr>
          <a:xfrm>
            <a:off x="1820411" y="3606679"/>
            <a:ext cx="1510018" cy="335559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2665649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內容版面配置區 3">
            <a:extLst>
              <a:ext uri="{FF2B5EF4-FFF2-40B4-BE49-F238E27FC236}">
                <a16:creationId xmlns:a16="http://schemas.microsoft.com/office/drawing/2014/main" id="{F6A6F881-226A-40E0-A1B0-8D9542F3A0A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39081" r="39877" b="3802"/>
          <a:stretch/>
        </p:blipFill>
        <p:spPr>
          <a:xfrm>
            <a:off x="1153760" y="1467468"/>
            <a:ext cx="10087488" cy="5390532"/>
          </a:xfrm>
          <a:prstGeom prst="rect">
            <a:avLst/>
          </a:prstGeom>
        </p:spPr>
      </p:pic>
      <p:sp>
        <p:nvSpPr>
          <p:cNvPr id="6" name="標題 1">
            <a:extLst>
              <a:ext uri="{FF2B5EF4-FFF2-40B4-BE49-F238E27FC236}">
                <a16:creationId xmlns:a16="http://schemas.microsoft.com/office/drawing/2014/main" id="{850566EB-9842-4A12-AF5F-02848DEFFB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73924" y="483167"/>
            <a:ext cx="4624168" cy="988227"/>
          </a:xfrm>
        </p:spPr>
        <p:txBody>
          <a:bodyPr>
            <a:normAutofit/>
          </a:bodyPr>
          <a:lstStyle/>
          <a:p>
            <a:pPr algn="ctr"/>
            <a:r>
              <a:rPr lang="en-US" altLang="zh-TW" cap="none" dirty="0">
                <a:ln w="0"/>
                <a:solidFill>
                  <a:srgbClr val="FFFF00"/>
                </a:solidFill>
                <a:effectLst>
                  <a:reflection blurRad="6350" stA="53000" endA="300" endPos="35500" dir="5400000" sy="-90000" algn="bl" rotWithShape="0"/>
                </a:effectLst>
                <a:latin typeface="標楷體" panose="03000509000000000000" pitchFamily="65" charset="-120"/>
                <a:ea typeface="標楷體" panose="03000509000000000000" pitchFamily="65" charset="-120"/>
              </a:rPr>
              <a:t>CPE</a:t>
            </a:r>
            <a:r>
              <a:rPr lang="zh-TW" altLang="en-US" cap="none" dirty="0">
                <a:ln w="0"/>
                <a:solidFill>
                  <a:srgbClr val="FFFF00"/>
                </a:solidFill>
                <a:effectLst>
                  <a:reflection blurRad="6350" stA="53000" endA="300" endPos="35500" dir="5400000" sy="-90000" algn="bl" rotWithShape="0"/>
                </a:effectLst>
                <a:latin typeface="標楷體" panose="03000509000000000000" pitchFamily="65" charset="-120"/>
                <a:ea typeface="標楷體" panose="03000509000000000000" pitchFamily="65" charset="-120"/>
              </a:rPr>
              <a:t> 官網原始碼</a:t>
            </a: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6EF47361-3FE7-44A6-B72B-023408EAACD3}"/>
              </a:ext>
            </a:extLst>
          </p:cNvPr>
          <p:cNvSpPr/>
          <p:nvPr/>
        </p:nvSpPr>
        <p:spPr>
          <a:xfrm>
            <a:off x="1937855" y="4622334"/>
            <a:ext cx="2105639" cy="16778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F3FC9827-8E4F-4300-A3BA-BF221ECA7894}"/>
              </a:ext>
            </a:extLst>
          </p:cNvPr>
          <p:cNvSpPr/>
          <p:nvPr/>
        </p:nvSpPr>
        <p:spPr>
          <a:xfrm>
            <a:off x="2432806" y="2030929"/>
            <a:ext cx="2441198" cy="29282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49119824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1">
            <a:extLst>
              <a:ext uri="{FF2B5EF4-FFF2-40B4-BE49-F238E27FC236}">
                <a16:creationId xmlns:a16="http://schemas.microsoft.com/office/drawing/2014/main" id="{D39FF402-04C9-45DB-A67C-395382009F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73924" y="483167"/>
            <a:ext cx="4624168" cy="988227"/>
          </a:xfrm>
        </p:spPr>
        <p:txBody>
          <a:bodyPr>
            <a:normAutofit/>
          </a:bodyPr>
          <a:lstStyle/>
          <a:p>
            <a:pPr algn="ctr"/>
            <a:r>
              <a:rPr lang="en-US" altLang="zh-TW" cap="none" dirty="0">
                <a:ln w="0"/>
                <a:solidFill>
                  <a:srgbClr val="FFFF00"/>
                </a:solidFill>
                <a:effectLst>
                  <a:reflection blurRad="6350" stA="53000" endA="300" endPos="35500" dir="5400000" sy="-90000" algn="bl" rotWithShape="0"/>
                </a:effectLst>
                <a:latin typeface="標楷體" panose="03000509000000000000" pitchFamily="65" charset="-120"/>
                <a:ea typeface="標楷體" panose="03000509000000000000" pitchFamily="65" charset="-120"/>
              </a:rPr>
              <a:t>CPE</a:t>
            </a:r>
            <a:r>
              <a:rPr lang="zh-TW" altLang="en-US" cap="none" dirty="0">
                <a:ln w="0"/>
                <a:solidFill>
                  <a:srgbClr val="FFFF00"/>
                </a:solidFill>
                <a:effectLst>
                  <a:reflection blurRad="6350" stA="53000" endA="300" endPos="35500" dir="5400000" sy="-90000" algn="bl" rotWithShape="0"/>
                </a:effectLst>
                <a:latin typeface="標楷體" panose="03000509000000000000" pitchFamily="65" charset="-120"/>
                <a:ea typeface="標楷體" panose="03000509000000000000" pitchFamily="65" charset="-120"/>
              </a:rPr>
              <a:t> 介面實作</a:t>
            </a:r>
          </a:p>
        </p:txBody>
      </p:sp>
      <p:pic>
        <p:nvPicPr>
          <p:cNvPr id="5" name="內容版面配置區 4">
            <a:extLst>
              <a:ext uri="{FF2B5EF4-FFF2-40B4-BE49-F238E27FC236}">
                <a16:creationId xmlns:a16="http://schemas.microsoft.com/office/drawing/2014/main" id="{0CE57100-43F6-4AFB-B6B5-AE41F303D81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23873" t="20836" r="1658" b="18649"/>
          <a:stretch/>
        </p:blipFill>
        <p:spPr>
          <a:xfrm>
            <a:off x="1350629" y="1895912"/>
            <a:ext cx="9601192" cy="43886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833529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1">
            <a:extLst>
              <a:ext uri="{FF2B5EF4-FFF2-40B4-BE49-F238E27FC236}">
                <a16:creationId xmlns:a16="http://schemas.microsoft.com/office/drawing/2014/main" id="{D39FF402-04C9-45DB-A67C-395382009F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73924" y="483167"/>
            <a:ext cx="4624168" cy="988227"/>
          </a:xfrm>
        </p:spPr>
        <p:txBody>
          <a:bodyPr>
            <a:normAutofit/>
          </a:bodyPr>
          <a:lstStyle/>
          <a:p>
            <a:pPr algn="ctr"/>
            <a:r>
              <a:rPr lang="en-US" altLang="zh-TW" cap="none" dirty="0">
                <a:ln w="0"/>
                <a:solidFill>
                  <a:srgbClr val="FFFF00"/>
                </a:solidFill>
                <a:effectLst>
                  <a:reflection blurRad="6350" stA="53000" endA="300" endPos="35500" dir="5400000" sy="-90000" algn="bl" rotWithShape="0"/>
                </a:effectLst>
                <a:latin typeface="標楷體" panose="03000509000000000000" pitchFamily="65" charset="-120"/>
                <a:ea typeface="標楷體" panose="03000509000000000000" pitchFamily="65" charset="-120"/>
              </a:rPr>
              <a:t>ITSA</a:t>
            </a:r>
            <a:r>
              <a:rPr lang="zh-TW" altLang="en-US" cap="none" dirty="0">
                <a:ln w="0"/>
                <a:solidFill>
                  <a:srgbClr val="FFFF00"/>
                </a:solidFill>
                <a:effectLst>
                  <a:reflection blurRad="6350" stA="53000" endA="300" endPos="35500" dir="5400000" sy="-90000" algn="bl" rotWithShape="0"/>
                </a:effectLst>
                <a:latin typeface="標楷體" panose="03000509000000000000" pitchFamily="65" charset="-120"/>
                <a:ea typeface="標楷體" panose="03000509000000000000" pitchFamily="65" charset="-120"/>
              </a:rPr>
              <a:t> </a:t>
            </a:r>
            <a:r>
              <a:rPr lang="en-US" altLang="zh-TW" cap="none" dirty="0">
                <a:ln w="0"/>
                <a:solidFill>
                  <a:srgbClr val="FFFF00"/>
                </a:solidFill>
                <a:effectLst>
                  <a:reflection blurRad="6350" stA="53000" endA="300" endPos="35500" dir="5400000" sy="-90000" algn="bl" rotWithShape="0"/>
                </a:effectLst>
                <a:latin typeface="標楷體" panose="03000509000000000000" pitchFamily="65" charset="-120"/>
                <a:ea typeface="標楷體" panose="03000509000000000000" pitchFamily="65" charset="-120"/>
              </a:rPr>
              <a:t>&amp;</a:t>
            </a:r>
            <a:r>
              <a:rPr lang="zh-TW" altLang="en-US" cap="none" dirty="0">
                <a:ln w="0"/>
                <a:solidFill>
                  <a:srgbClr val="FFFF00"/>
                </a:solidFill>
                <a:effectLst>
                  <a:reflection blurRad="6350" stA="53000" endA="300" endPos="35500" dir="5400000" sy="-90000" algn="bl" rotWithShape="0"/>
                </a:effectLst>
                <a:latin typeface="標楷體" panose="03000509000000000000" pitchFamily="65" charset="-120"/>
                <a:ea typeface="標楷體" panose="03000509000000000000" pitchFamily="65" charset="-120"/>
              </a:rPr>
              <a:t> </a:t>
            </a:r>
            <a:r>
              <a:rPr lang="en-US" altLang="zh-TW" cap="none" dirty="0">
                <a:ln w="0"/>
                <a:solidFill>
                  <a:srgbClr val="FFFF00"/>
                </a:solidFill>
                <a:effectLst>
                  <a:reflection blurRad="6350" stA="53000" endA="300" endPos="35500" dir="5400000" sy="-90000" algn="bl" rotWithShape="0"/>
                </a:effectLst>
                <a:latin typeface="標楷體" panose="03000509000000000000" pitchFamily="65" charset="-120"/>
                <a:ea typeface="標楷體" panose="03000509000000000000" pitchFamily="65" charset="-120"/>
              </a:rPr>
              <a:t>PTC</a:t>
            </a:r>
            <a:r>
              <a:rPr lang="zh-TW" altLang="en-US" cap="none" dirty="0">
                <a:ln w="0"/>
                <a:solidFill>
                  <a:srgbClr val="FFFF00"/>
                </a:solidFill>
                <a:effectLst>
                  <a:reflection blurRad="6350" stA="53000" endA="300" endPos="35500" dir="5400000" sy="-90000" algn="bl" rotWithShape="0"/>
                </a:effectLst>
                <a:latin typeface="標楷體" panose="03000509000000000000" pitchFamily="65" charset="-120"/>
                <a:ea typeface="標楷體" panose="03000509000000000000" pitchFamily="65" charset="-120"/>
              </a:rPr>
              <a:t> 介面</a:t>
            </a:r>
          </a:p>
        </p:txBody>
      </p:sp>
      <p:pic>
        <p:nvPicPr>
          <p:cNvPr id="6" name="內容版面配置區 5">
            <a:extLst>
              <a:ext uri="{FF2B5EF4-FFF2-40B4-BE49-F238E27FC236}">
                <a16:creationId xmlns:a16="http://schemas.microsoft.com/office/drawing/2014/main" id="{FB61EC07-54ED-48FC-A179-65B7D1EF63D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720"/>
          <a:stretch/>
        </p:blipFill>
        <p:spPr>
          <a:xfrm>
            <a:off x="2995127" y="483167"/>
            <a:ext cx="3536302" cy="6052901"/>
          </a:xfrm>
        </p:spPr>
      </p:pic>
    </p:spTree>
    <p:extLst>
      <p:ext uri="{BB962C8B-B14F-4D97-AF65-F5344CB8AC3E}">
        <p14:creationId xmlns:p14="http://schemas.microsoft.com/office/powerpoint/2010/main" val="199268683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1">
            <a:extLst>
              <a:ext uri="{FF2B5EF4-FFF2-40B4-BE49-F238E27FC236}">
                <a16:creationId xmlns:a16="http://schemas.microsoft.com/office/drawing/2014/main" id="{D39FF402-04C9-45DB-A67C-395382009F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73924" y="483167"/>
            <a:ext cx="4624168" cy="988227"/>
          </a:xfrm>
        </p:spPr>
        <p:txBody>
          <a:bodyPr>
            <a:normAutofit/>
          </a:bodyPr>
          <a:lstStyle/>
          <a:p>
            <a:pPr algn="ctr"/>
            <a:r>
              <a:rPr lang="en-US" altLang="zh-TW" cap="none" dirty="0">
                <a:ln w="0"/>
                <a:solidFill>
                  <a:srgbClr val="FFFF00"/>
                </a:solidFill>
                <a:effectLst>
                  <a:reflection blurRad="6350" stA="53000" endA="300" endPos="35500" dir="5400000" sy="-90000" algn="bl" rotWithShape="0"/>
                </a:effectLst>
                <a:latin typeface="標楷體" panose="03000509000000000000" pitchFamily="65" charset="-120"/>
                <a:ea typeface="標楷體" panose="03000509000000000000" pitchFamily="65" charset="-120"/>
              </a:rPr>
              <a:t>ITSA</a:t>
            </a:r>
            <a:r>
              <a:rPr lang="zh-TW" altLang="en-US" cap="none" dirty="0">
                <a:ln w="0"/>
                <a:solidFill>
                  <a:srgbClr val="FFFF00"/>
                </a:solidFill>
                <a:effectLst>
                  <a:reflection blurRad="6350" stA="53000" endA="300" endPos="35500" dir="5400000" sy="-90000" algn="bl" rotWithShape="0"/>
                </a:effectLst>
                <a:latin typeface="標楷體" panose="03000509000000000000" pitchFamily="65" charset="-120"/>
                <a:ea typeface="標楷體" panose="03000509000000000000" pitchFamily="65" charset="-120"/>
              </a:rPr>
              <a:t> </a:t>
            </a:r>
            <a:r>
              <a:rPr lang="en-US" altLang="zh-TW" cap="none" dirty="0">
                <a:ln w="0"/>
                <a:solidFill>
                  <a:srgbClr val="FFFF00"/>
                </a:solidFill>
                <a:effectLst>
                  <a:reflection blurRad="6350" stA="53000" endA="300" endPos="35500" dir="5400000" sy="-90000" algn="bl" rotWithShape="0"/>
                </a:effectLst>
                <a:latin typeface="標楷體" panose="03000509000000000000" pitchFamily="65" charset="-120"/>
                <a:ea typeface="標楷體" panose="03000509000000000000" pitchFamily="65" charset="-120"/>
              </a:rPr>
              <a:t>&amp;</a:t>
            </a:r>
            <a:r>
              <a:rPr lang="zh-TW" altLang="en-US" cap="none" dirty="0">
                <a:ln w="0"/>
                <a:solidFill>
                  <a:srgbClr val="FFFF00"/>
                </a:solidFill>
                <a:effectLst>
                  <a:reflection blurRad="6350" stA="53000" endA="300" endPos="35500" dir="5400000" sy="-90000" algn="bl" rotWithShape="0"/>
                </a:effectLst>
                <a:latin typeface="標楷體" panose="03000509000000000000" pitchFamily="65" charset="-120"/>
                <a:ea typeface="標楷體" panose="03000509000000000000" pitchFamily="65" charset="-120"/>
              </a:rPr>
              <a:t> </a:t>
            </a:r>
            <a:r>
              <a:rPr lang="en-US" altLang="zh-TW" cap="none" dirty="0">
                <a:ln w="0"/>
                <a:solidFill>
                  <a:srgbClr val="FFFF00"/>
                </a:solidFill>
                <a:effectLst>
                  <a:reflection blurRad="6350" stA="53000" endA="300" endPos="35500" dir="5400000" sy="-90000" algn="bl" rotWithShape="0"/>
                </a:effectLst>
                <a:latin typeface="標楷體" panose="03000509000000000000" pitchFamily="65" charset="-120"/>
                <a:ea typeface="標楷體" panose="03000509000000000000" pitchFamily="65" charset="-120"/>
              </a:rPr>
              <a:t>PTC</a:t>
            </a:r>
            <a:r>
              <a:rPr lang="zh-TW" altLang="en-US" cap="none" dirty="0">
                <a:ln w="0"/>
                <a:solidFill>
                  <a:srgbClr val="FFFF00"/>
                </a:solidFill>
                <a:effectLst>
                  <a:reflection blurRad="6350" stA="53000" endA="300" endPos="35500" dir="5400000" sy="-90000" algn="bl" rotWithShape="0"/>
                </a:effectLst>
                <a:latin typeface="標楷體" panose="03000509000000000000" pitchFamily="65" charset="-120"/>
                <a:ea typeface="標楷體" panose="03000509000000000000" pitchFamily="65" charset="-120"/>
              </a:rPr>
              <a:t> 官網</a:t>
            </a:r>
          </a:p>
        </p:txBody>
      </p:sp>
      <p:pic>
        <p:nvPicPr>
          <p:cNvPr id="7" name="內容版面配置區 6">
            <a:extLst>
              <a:ext uri="{FF2B5EF4-FFF2-40B4-BE49-F238E27FC236}">
                <a16:creationId xmlns:a16="http://schemas.microsoft.com/office/drawing/2014/main" id="{44E0B8BD-FE9E-4D26-9532-4835B6E64D3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13807" t="21007" r="38939" b="28077"/>
          <a:stretch/>
        </p:blipFill>
        <p:spPr>
          <a:xfrm>
            <a:off x="1887020" y="1385130"/>
            <a:ext cx="8542315" cy="5177282"/>
          </a:xfrm>
          <a:prstGeom prst="rect">
            <a:avLst/>
          </a:prstGeom>
        </p:spPr>
      </p:pic>
      <p:sp>
        <p:nvSpPr>
          <p:cNvPr id="12" name="矩形 11">
            <a:extLst>
              <a:ext uri="{FF2B5EF4-FFF2-40B4-BE49-F238E27FC236}">
                <a16:creationId xmlns:a16="http://schemas.microsoft.com/office/drawing/2014/main" id="{7193C9DF-7A72-470E-8486-A048E013D3D9}"/>
              </a:ext>
            </a:extLst>
          </p:cNvPr>
          <p:cNvSpPr/>
          <p:nvPr/>
        </p:nvSpPr>
        <p:spPr>
          <a:xfrm>
            <a:off x="2273414" y="2660104"/>
            <a:ext cx="3380765" cy="687103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4759263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標題 1">
            <a:extLst>
              <a:ext uri="{FF2B5EF4-FFF2-40B4-BE49-F238E27FC236}">
                <a16:creationId xmlns:a16="http://schemas.microsoft.com/office/drawing/2014/main" id="{850566EB-9842-4A12-AF5F-02848DEFFB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62862" y="483167"/>
            <a:ext cx="5035230" cy="988227"/>
          </a:xfrm>
        </p:spPr>
        <p:txBody>
          <a:bodyPr>
            <a:normAutofit fontScale="90000"/>
          </a:bodyPr>
          <a:lstStyle/>
          <a:p>
            <a:pPr algn="ctr"/>
            <a:r>
              <a:rPr lang="en-US" altLang="zh-TW" cap="none" dirty="0">
                <a:ln w="0"/>
                <a:solidFill>
                  <a:srgbClr val="FFFF00"/>
                </a:solidFill>
                <a:effectLst>
                  <a:reflection blurRad="6350" stA="53000" endA="300" endPos="35500" dir="5400000" sy="-90000" algn="bl" rotWithShape="0"/>
                </a:effectLst>
                <a:latin typeface="標楷體" panose="03000509000000000000" pitchFamily="65" charset="-120"/>
                <a:ea typeface="標楷體" panose="03000509000000000000" pitchFamily="65" charset="-120"/>
              </a:rPr>
              <a:t>ITSA</a:t>
            </a:r>
            <a:r>
              <a:rPr lang="zh-TW" altLang="en-US" cap="none" dirty="0">
                <a:ln w="0"/>
                <a:solidFill>
                  <a:srgbClr val="FFFF00"/>
                </a:solidFill>
                <a:effectLst>
                  <a:reflection blurRad="6350" stA="53000" endA="300" endPos="35500" dir="5400000" sy="-90000" algn="bl" rotWithShape="0"/>
                </a:effectLst>
                <a:latin typeface="標楷體" panose="03000509000000000000" pitchFamily="65" charset="-120"/>
                <a:ea typeface="標楷體" panose="03000509000000000000" pitchFamily="65" charset="-120"/>
              </a:rPr>
              <a:t> </a:t>
            </a:r>
            <a:r>
              <a:rPr lang="en-US" altLang="zh-TW" cap="none" dirty="0">
                <a:ln w="0"/>
                <a:solidFill>
                  <a:srgbClr val="FFFF00"/>
                </a:solidFill>
                <a:effectLst>
                  <a:reflection blurRad="6350" stA="53000" endA="300" endPos="35500" dir="5400000" sy="-90000" algn="bl" rotWithShape="0"/>
                </a:effectLst>
                <a:latin typeface="標楷體" panose="03000509000000000000" pitchFamily="65" charset="-120"/>
                <a:ea typeface="標楷體" panose="03000509000000000000" pitchFamily="65" charset="-120"/>
              </a:rPr>
              <a:t>&amp;</a:t>
            </a:r>
            <a:r>
              <a:rPr lang="zh-TW" altLang="en-US" cap="none" dirty="0">
                <a:ln w="0"/>
                <a:solidFill>
                  <a:srgbClr val="FFFF00"/>
                </a:solidFill>
                <a:effectLst>
                  <a:reflection blurRad="6350" stA="53000" endA="300" endPos="35500" dir="5400000" sy="-90000" algn="bl" rotWithShape="0"/>
                </a:effectLst>
                <a:latin typeface="標楷體" panose="03000509000000000000" pitchFamily="65" charset="-120"/>
                <a:ea typeface="標楷體" panose="03000509000000000000" pitchFamily="65" charset="-120"/>
              </a:rPr>
              <a:t> </a:t>
            </a:r>
            <a:r>
              <a:rPr lang="en-US" altLang="zh-TW" cap="none" dirty="0">
                <a:ln w="0"/>
                <a:solidFill>
                  <a:srgbClr val="FFFF00"/>
                </a:solidFill>
                <a:effectLst>
                  <a:reflection blurRad="6350" stA="53000" endA="300" endPos="35500" dir="5400000" sy="-90000" algn="bl" rotWithShape="0"/>
                </a:effectLst>
                <a:latin typeface="標楷體" panose="03000509000000000000" pitchFamily="65" charset="-120"/>
                <a:ea typeface="標楷體" panose="03000509000000000000" pitchFamily="65" charset="-120"/>
              </a:rPr>
              <a:t>PTC</a:t>
            </a:r>
            <a:r>
              <a:rPr lang="zh-TW" altLang="en-US" cap="none" dirty="0">
                <a:ln w="0"/>
                <a:solidFill>
                  <a:srgbClr val="FFFF00"/>
                </a:solidFill>
                <a:effectLst>
                  <a:reflection blurRad="6350" stA="53000" endA="300" endPos="35500" dir="5400000" sy="-90000" algn="bl" rotWithShape="0"/>
                </a:effectLst>
                <a:latin typeface="標楷體" panose="03000509000000000000" pitchFamily="65" charset="-120"/>
                <a:ea typeface="標楷體" panose="03000509000000000000" pitchFamily="65" charset="-120"/>
              </a:rPr>
              <a:t> 官網原始碼</a:t>
            </a:r>
          </a:p>
        </p:txBody>
      </p:sp>
      <p:pic>
        <p:nvPicPr>
          <p:cNvPr id="5" name="內容版面配置區 4">
            <a:extLst>
              <a:ext uri="{FF2B5EF4-FFF2-40B4-BE49-F238E27FC236}">
                <a16:creationId xmlns:a16="http://schemas.microsoft.com/office/drawing/2014/main" id="{77251BA9-3B2D-4EF9-BA81-D38792549EF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1962" t="24314" r="1006" b="23750"/>
          <a:stretch/>
        </p:blipFill>
        <p:spPr>
          <a:xfrm>
            <a:off x="0" y="1971413"/>
            <a:ext cx="12192000" cy="4091679"/>
          </a:xfrm>
          <a:prstGeom prst="rect">
            <a:avLst/>
          </a:prstGeom>
        </p:spPr>
      </p:pic>
      <p:sp>
        <p:nvSpPr>
          <p:cNvPr id="10" name="矩形 9">
            <a:extLst>
              <a:ext uri="{FF2B5EF4-FFF2-40B4-BE49-F238E27FC236}">
                <a16:creationId xmlns:a16="http://schemas.microsoft.com/office/drawing/2014/main" id="{E3BFC112-CFBF-4423-A489-703FBD2C2FF4}"/>
              </a:ext>
            </a:extLst>
          </p:cNvPr>
          <p:cNvSpPr/>
          <p:nvPr/>
        </p:nvSpPr>
        <p:spPr>
          <a:xfrm>
            <a:off x="3548543" y="3363986"/>
            <a:ext cx="822122" cy="142612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DB25767A-D0F8-4411-9BDF-88FEEF264C12}"/>
              </a:ext>
            </a:extLst>
          </p:cNvPr>
          <p:cNvSpPr/>
          <p:nvPr/>
        </p:nvSpPr>
        <p:spPr>
          <a:xfrm>
            <a:off x="3548544" y="3506598"/>
            <a:ext cx="1770076" cy="142612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50058162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1">
            <a:extLst>
              <a:ext uri="{FF2B5EF4-FFF2-40B4-BE49-F238E27FC236}">
                <a16:creationId xmlns:a16="http://schemas.microsoft.com/office/drawing/2014/main" id="{D39FF402-04C9-45DB-A67C-395382009F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73924" y="483167"/>
            <a:ext cx="4624168" cy="988227"/>
          </a:xfrm>
        </p:spPr>
        <p:txBody>
          <a:bodyPr>
            <a:normAutofit fontScale="90000"/>
          </a:bodyPr>
          <a:lstStyle/>
          <a:p>
            <a:pPr algn="ctr"/>
            <a:r>
              <a:rPr lang="en-US" altLang="zh-TW" cap="none" dirty="0">
                <a:ln w="0"/>
                <a:solidFill>
                  <a:srgbClr val="FFFF00"/>
                </a:solidFill>
                <a:effectLst>
                  <a:reflection blurRad="6350" stA="53000" endA="300" endPos="35500" dir="5400000" sy="-90000" algn="bl" rotWithShape="0"/>
                </a:effectLst>
                <a:latin typeface="標楷體" panose="03000509000000000000" pitchFamily="65" charset="-120"/>
                <a:ea typeface="標楷體" panose="03000509000000000000" pitchFamily="65" charset="-120"/>
              </a:rPr>
              <a:t>ITSA</a:t>
            </a:r>
            <a:r>
              <a:rPr lang="zh-TW" altLang="en-US" cap="none" dirty="0">
                <a:ln w="0"/>
                <a:solidFill>
                  <a:srgbClr val="FFFF00"/>
                </a:solidFill>
                <a:effectLst>
                  <a:reflection blurRad="6350" stA="53000" endA="300" endPos="35500" dir="5400000" sy="-90000" algn="bl" rotWithShape="0"/>
                </a:effectLst>
                <a:latin typeface="標楷體" panose="03000509000000000000" pitchFamily="65" charset="-120"/>
                <a:ea typeface="標楷體" panose="03000509000000000000" pitchFamily="65" charset="-120"/>
              </a:rPr>
              <a:t> </a:t>
            </a:r>
            <a:r>
              <a:rPr lang="en-US" altLang="zh-TW" cap="none" dirty="0">
                <a:ln w="0"/>
                <a:solidFill>
                  <a:srgbClr val="FFFF00"/>
                </a:solidFill>
                <a:effectLst>
                  <a:reflection blurRad="6350" stA="53000" endA="300" endPos="35500" dir="5400000" sy="-90000" algn="bl" rotWithShape="0"/>
                </a:effectLst>
                <a:latin typeface="標楷體" panose="03000509000000000000" pitchFamily="65" charset="-120"/>
                <a:ea typeface="標楷體" panose="03000509000000000000" pitchFamily="65" charset="-120"/>
              </a:rPr>
              <a:t>&amp;</a:t>
            </a:r>
            <a:r>
              <a:rPr lang="zh-TW" altLang="en-US" cap="none" dirty="0">
                <a:ln w="0"/>
                <a:solidFill>
                  <a:srgbClr val="FFFF00"/>
                </a:solidFill>
                <a:effectLst>
                  <a:reflection blurRad="6350" stA="53000" endA="300" endPos="35500" dir="5400000" sy="-90000" algn="bl" rotWithShape="0"/>
                </a:effectLst>
                <a:latin typeface="標楷體" panose="03000509000000000000" pitchFamily="65" charset="-120"/>
                <a:ea typeface="標楷體" panose="03000509000000000000" pitchFamily="65" charset="-120"/>
              </a:rPr>
              <a:t> </a:t>
            </a:r>
            <a:r>
              <a:rPr lang="en-US" altLang="zh-TW" cap="none" dirty="0">
                <a:ln w="0"/>
                <a:solidFill>
                  <a:srgbClr val="FFFF00"/>
                </a:solidFill>
                <a:effectLst>
                  <a:reflection blurRad="6350" stA="53000" endA="300" endPos="35500" dir="5400000" sy="-90000" algn="bl" rotWithShape="0"/>
                </a:effectLst>
                <a:latin typeface="標楷體" panose="03000509000000000000" pitchFamily="65" charset="-120"/>
                <a:ea typeface="標楷體" panose="03000509000000000000" pitchFamily="65" charset="-120"/>
              </a:rPr>
              <a:t>PTC</a:t>
            </a:r>
            <a:r>
              <a:rPr lang="zh-TW" altLang="en-US" cap="none" dirty="0">
                <a:ln w="0"/>
                <a:solidFill>
                  <a:srgbClr val="FFFF00"/>
                </a:solidFill>
                <a:effectLst>
                  <a:reflection blurRad="6350" stA="53000" endA="300" endPos="35500" dir="5400000" sy="-90000" algn="bl" rotWithShape="0"/>
                </a:effectLst>
                <a:latin typeface="標楷體" panose="03000509000000000000" pitchFamily="65" charset="-120"/>
                <a:ea typeface="標楷體" panose="03000509000000000000" pitchFamily="65" charset="-120"/>
              </a:rPr>
              <a:t> 介面實作</a:t>
            </a:r>
          </a:p>
        </p:txBody>
      </p:sp>
      <p:pic>
        <p:nvPicPr>
          <p:cNvPr id="6" name="內容版面配置區 5">
            <a:extLst>
              <a:ext uri="{FF2B5EF4-FFF2-40B4-BE49-F238E27FC236}">
                <a16:creationId xmlns:a16="http://schemas.microsoft.com/office/drawing/2014/main" id="{88733229-0691-41AC-B761-07696E88CA6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28308" t="14808" r="38827" b="9143"/>
          <a:stretch/>
        </p:blipFill>
        <p:spPr>
          <a:xfrm>
            <a:off x="1614195" y="0"/>
            <a:ext cx="526895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754135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1DFA0EE-6D6F-4E7C-8975-AF0C319A35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353549" y="0"/>
            <a:ext cx="2466975" cy="1521627"/>
          </a:xfrm>
        </p:spPr>
        <p:txBody>
          <a:bodyPr>
            <a:normAutofit/>
          </a:bodyPr>
          <a:lstStyle/>
          <a:p>
            <a:r>
              <a:rPr lang="zh-TW" altLang="en-US" sz="8800" cap="none" dirty="0">
                <a:ln w="0"/>
                <a:solidFill>
                  <a:srgbClr val="FFFF00"/>
                </a:solidFill>
                <a:effectLst>
                  <a:reflection blurRad="6350" stA="53000" endA="300" endPos="35500" dir="5400000" sy="-90000" algn="bl" rotWithShape="0"/>
                </a:effectLst>
                <a:latin typeface="標楷體" panose="03000509000000000000" pitchFamily="65" charset="-120"/>
                <a:ea typeface="標楷體" panose="03000509000000000000" pitchFamily="65" charset="-120"/>
              </a:rPr>
              <a:t>目錄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AB7673B3-4ADD-4136-ABD3-A53E056D7E6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AutoNum type="arabicPeriod"/>
            </a:pPr>
            <a:r>
              <a:rPr lang="zh-TW" altLang="en-US" dirty="0"/>
              <a:t>動機</a:t>
            </a:r>
            <a:endParaRPr lang="en-US" altLang="zh-TW" dirty="0"/>
          </a:p>
          <a:p>
            <a:pPr marL="457200" indent="-457200">
              <a:buAutoNum type="arabicPeriod"/>
            </a:pPr>
            <a:r>
              <a:rPr lang="zh-TW" altLang="en-US" dirty="0"/>
              <a:t>結合</a:t>
            </a:r>
            <a:endParaRPr lang="en-US" altLang="zh-TW" dirty="0"/>
          </a:p>
          <a:p>
            <a:pPr marL="457200" indent="-457200">
              <a:buAutoNum type="arabicPeriod"/>
            </a:pPr>
            <a:r>
              <a:rPr lang="zh-TW" altLang="en-US" dirty="0"/>
              <a:t>專題介紹</a:t>
            </a:r>
            <a:endParaRPr lang="en-US" altLang="zh-TW" dirty="0"/>
          </a:p>
          <a:p>
            <a:pPr marL="457200" indent="-457200">
              <a:buAutoNum type="arabicPeriod"/>
            </a:pPr>
            <a:r>
              <a:rPr lang="zh-TW" altLang="en-US" dirty="0"/>
              <a:t>共通性</a:t>
            </a:r>
            <a:endParaRPr lang="en-US" altLang="zh-TW" dirty="0"/>
          </a:p>
          <a:p>
            <a:pPr marL="457200" indent="-457200">
              <a:buAutoNum type="arabicPeriod"/>
            </a:pPr>
            <a:r>
              <a:rPr lang="zh-TW" altLang="en-US" dirty="0"/>
              <a:t>遇到困難</a:t>
            </a:r>
            <a:endParaRPr lang="en-US" altLang="zh-TW" dirty="0"/>
          </a:p>
          <a:p>
            <a:pPr marL="457200" indent="-457200">
              <a:buAutoNum type="arabicPeriod"/>
            </a:pPr>
            <a:r>
              <a:rPr lang="en-US" altLang="zh-TW" dirty="0"/>
              <a:t>DEMO</a:t>
            </a:r>
          </a:p>
          <a:p>
            <a:pPr marL="457200" indent="-457200">
              <a:buAutoNum type="arabicPeriod"/>
            </a:pPr>
            <a:endParaRPr lang="en-US" altLang="zh-TW" dirty="0"/>
          </a:p>
          <a:p>
            <a:pPr marL="457200" indent="-457200">
              <a:buAutoNum type="arabicPeriod"/>
            </a:pPr>
            <a:endParaRPr lang="en-US" altLang="zh-TW" dirty="0"/>
          </a:p>
          <a:p>
            <a:pPr marL="457200" indent="-457200">
              <a:buAutoNum type="arabicPeriod"/>
            </a:pPr>
            <a:endParaRPr lang="zh-TW" altLang="en-US" dirty="0"/>
          </a:p>
        </p:txBody>
      </p:sp>
      <p:pic>
        <p:nvPicPr>
          <p:cNvPr id="4" name="Picture 2" descr="「programming contest」的圖片搜尋結果">
            <a:extLst>
              <a:ext uri="{FF2B5EF4-FFF2-40B4-BE49-F238E27FC236}">
                <a16:creationId xmlns:a16="http://schemas.microsoft.com/office/drawing/2014/main" id="{7ECEF1EF-B476-45C2-B8D7-E867E1E9704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56310" y="2113383"/>
            <a:ext cx="4876800" cy="3252788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3248477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1">
            <a:extLst>
              <a:ext uri="{FF2B5EF4-FFF2-40B4-BE49-F238E27FC236}">
                <a16:creationId xmlns:a16="http://schemas.microsoft.com/office/drawing/2014/main" id="{D39FF402-04C9-45DB-A67C-395382009F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73924" y="483167"/>
            <a:ext cx="4624168" cy="988227"/>
          </a:xfrm>
        </p:spPr>
        <p:txBody>
          <a:bodyPr>
            <a:normAutofit/>
          </a:bodyPr>
          <a:lstStyle/>
          <a:p>
            <a:pPr algn="ctr"/>
            <a:r>
              <a:rPr lang="en-US" altLang="zh-TW" cap="none" dirty="0">
                <a:ln w="0"/>
                <a:solidFill>
                  <a:srgbClr val="FFFF00"/>
                </a:solidFill>
                <a:effectLst>
                  <a:reflection blurRad="6350" stA="53000" endA="300" endPos="35500" dir="5400000" sy="-90000" algn="bl" rotWithShape="0"/>
                </a:effectLst>
                <a:latin typeface="標楷體" panose="03000509000000000000" pitchFamily="65" charset="-120"/>
                <a:ea typeface="標楷體" panose="03000509000000000000" pitchFamily="65" charset="-120"/>
              </a:rPr>
              <a:t>NCPC</a:t>
            </a:r>
            <a:r>
              <a:rPr lang="zh-TW" altLang="en-US" cap="none" dirty="0">
                <a:ln w="0"/>
                <a:solidFill>
                  <a:srgbClr val="FFFF00"/>
                </a:solidFill>
                <a:effectLst>
                  <a:reflection blurRad="6350" stA="53000" endA="300" endPos="35500" dir="5400000" sy="-90000" algn="bl" rotWithShape="0"/>
                </a:effectLst>
                <a:latin typeface="標楷體" panose="03000509000000000000" pitchFamily="65" charset="-120"/>
                <a:ea typeface="標楷體" panose="03000509000000000000" pitchFamily="65" charset="-120"/>
              </a:rPr>
              <a:t> 介面</a:t>
            </a:r>
          </a:p>
        </p:txBody>
      </p:sp>
      <p:pic>
        <p:nvPicPr>
          <p:cNvPr id="6" name="內容版面配置區 5">
            <a:extLst>
              <a:ext uri="{FF2B5EF4-FFF2-40B4-BE49-F238E27FC236}">
                <a16:creationId xmlns:a16="http://schemas.microsoft.com/office/drawing/2014/main" id="{08C1BCF4-6CC4-4655-A405-622E167CA0D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374"/>
          <a:stretch/>
        </p:blipFill>
        <p:spPr>
          <a:xfrm>
            <a:off x="3819238" y="483167"/>
            <a:ext cx="3554686" cy="6042986"/>
          </a:xfrm>
        </p:spPr>
      </p:pic>
    </p:spTree>
    <p:extLst>
      <p:ext uri="{BB962C8B-B14F-4D97-AF65-F5344CB8AC3E}">
        <p14:creationId xmlns:p14="http://schemas.microsoft.com/office/powerpoint/2010/main" val="357312255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1">
            <a:extLst>
              <a:ext uri="{FF2B5EF4-FFF2-40B4-BE49-F238E27FC236}">
                <a16:creationId xmlns:a16="http://schemas.microsoft.com/office/drawing/2014/main" id="{D39FF402-04C9-45DB-A67C-395382009F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479560" y="483167"/>
            <a:ext cx="2518532" cy="988227"/>
          </a:xfrm>
        </p:spPr>
        <p:txBody>
          <a:bodyPr>
            <a:normAutofit/>
          </a:bodyPr>
          <a:lstStyle/>
          <a:p>
            <a:pPr algn="ctr"/>
            <a:r>
              <a:rPr lang="en-US" altLang="zh-TW" cap="none" dirty="0">
                <a:ln w="0"/>
                <a:solidFill>
                  <a:srgbClr val="FFFF00"/>
                </a:solidFill>
                <a:effectLst>
                  <a:reflection blurRad="6350" stA="53000" endA="300" endPos="35500" dir="5400000" sy="-90000" algn="bl" rotWithShape="0"/>
                </a:effectLst>
                <a:latin typeface="標楷體" panose="03000509000000000000" pitchFamily="65" charset="-120"/>
                <a:ea typeface="標楷體" panose="03000509000000000000" pitchFamily="65" charset="-120"/>
              </a:rPr>
              <a:t>NCPC</a:t>
            </a:r>
            <a:r>
              <a:rPr lang="zh-TW" altLang="en-US" cap="none" dirty="0">
                <a:ln w="0"/>
                <a:solidFill>
                  <a:srgbClr val="FFFF00"/>
                </a:solidFill>
                <a:effectLst>
                  <a:reflection blurRad="6350" stA="53000" endA="300" endPos="35500" dir="5400000" sy="-90000" algn="bl" rotWithShape="0"/>
                </a:effectLst>
                <a:latin typeface="標楷體" panose="03000509000000000000" pitchFamily="65" charset="-120"/>
                <a:ea typeface="標楷體" panose="03000509000000000000" pitchFamily="65" charset="-120"/>
              </a:rPr>
              <a:t> 官網</a:t>
            </a:r>
          </a:p>
        </p:txBody>
      </p:sp>
      <p:pic>
        <p:nvPicPr>
          <p:cNvPr id="5" name="內容版面配置區 4">
            <a:extLst>
              <a:ext uri="{FF2B5EF4-FFF2-40B4-BE49-F238E27FC236}">
                <a16:creationId xmlns:a16="http://schemas.microsoft.com/office/drawing/2014/main" id="{B4A23B35-B6A9-48B9-B3D7-E309949D23E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34046" t="27329" r="38175" b="52963"/>
          <a:stretch/>
        </p:blipFill>
        <p:spPr>
          <a:xfrm>
            <a:off x="343694" y="2034842"/>
            <a:ext cx="5190676" cy="2071396"/>
          </a:xfrm>
          <a:prstGeom prst="rect">
            <a:avLst/>
          </a:prstGeom>
        </p:spPr>
      </p:pic>
      <p:pic>
        <p:nvPicPr>
          <p:cNvPr id="8" name="圖片 7">
            <a:extLst>
              <a:ext uri="{FF2B5EF4-FFF2-40B4-BE49-F238E27FC236}">
                <a16:creationId xmlns:a16="http://schemas.microsoft.com/office/drawing/2014/main" id="{D266E8FD-1148-4BD0-A7C9-04E4D55C92F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3979" t="28163" r="30817" b="33878"/>
          <a:stretch/>
        </p:blipFill>
        <p:spPr>
          <a:xfrm>
            <a:off x="5784306" y="2034842"/>
            <a:ext cx="6213786" cy="3768799"/>
          </a:xfrm>
          <a:prstGeom prst="rect">
            <a:avLst/>
          </a:prstGeom>
        </p:spPr>
      </p:pic>
      <p:sp>
        <p:nvSpPr>
          <p:cNvPr id="11" name="矩形 10">
            <a:extLst>
              <a:ext uri="{FF2B5EF4-FFF2-40B4-BE49-F238E27FC236}">
                <a16:creationId xmlns:a16="http://schemas.microsoft.com/office/drawing/2014/main" id="{929BC78B-CD05-4CA0-A8A6-4E10BDE30382}"/>
              </a:ext>
            </a:extLst>
          </p:cNvPr>
          <p:cNvSpPr/>
          <p:nvPr/>
        </p:nvSpPr>
        <p:spPr>
          <a:xfrm>
            <a:off x="1065400" y="3179428"/>
            <a:ext cx="3699547" cy="249572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FE62CFEF-B8B0-4FF1-A6E3-A29A8070D7DB}"/>
              </a:ext>
            </a:extLst>
          </p:cNvPr>
          <p:cNvSpPr/>
          <p:nvPr/>
        </p:nvSpPr>
        <p:spPr>
          <a:xfrm>
            <a:off x="6096000" y="4597961"/>
            <a:ext cx="2309769" cy="947162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12391022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標題 1">
            <a:extLst>
              <a:ext uri="{FF2B5EF4-FFF2-40B4-BE49-F238E27FC236}">
                <a16:creationId xmlns:a16="http://schemas.microsoft.com/office/drawing/2014/main" id="{850566EB-9842-4A12-AF5F-02848DEFFB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35984" y="483167"/>
            <a:ext cx="4062107" cy="988227"/>
          </a:xfrm>
        </p:spPr>
        <p:txBody>
          <a:bodyPr>
            <a:normAutofit/>
          </a:bodyPr>
          <a:lstStyle/>
          <a:p>
            <a:pPr algn="ctr"/>
            <a:r>
              <a:rPr lang="en-US" altLang="zh-TW" cap="none" dirty="0">
                <a:ln w="0"/>
                <a:solidFill>
                  <a:srgbClr val="FFFF00"/>
                </a:solidFill>
                <a:effectLst>
                  <a:reflection blurRad="6350" stA="53000" endA="300" endPos="35500" dir="5400000" sy="-90000" algn="bl" rotWithShape="0"/>
                </a:effectLst>
                <a:latin typeface="標楷體" panose="03000509000000000000" pitchFamily="65" charset="-120"/>
                <a:ea typeface="標楷體" panose="03000509000000000000" pitchFamily="65" charset="-120"/>
              </a:rPr>
              <a:t>NCPC</a:t>
            </a:r>
            <a:r>
              <a:rPr lang="zh-TW" altLang="en-US" cap="none" dirty="0">
                <a:ln w="0"/>
                <a:solidFill>
                  <a:srgbClr val="FFFF00"/>
                </a:solidFill>
                <a:effectLst>
                  <a:reflection blurRad="6350" stA="53000" endA="300" endPos="35500" dir="5400000" sy="-90000" algn="bl" rotWithShape="0"/>
                </a:effectLst>
                <a:latin typeface="標楷體" panose="03000509000000000000" pitchFamily="65" charset="-120"/>
                <a:ea typeface="標楷體" panose="03000509000000000000" pitchFamily="65" charset="-120"/>
              </a:rPr>
              <a:t> 官網原始碼</a:t>
            </a:r>
          </a:p>
        </p:txBody>
      </p:sp>
      <p:pic>
        <p:nvPicPr>
          <p:cNvPr id="8" name="內容版面配置區 7">
            <a:extLst>
              <a:ext uri="{FF2B5EF4-FFF2-40B4-BE49-F238E27FC236}">
                <a16:creationId xmlns:a16="http://schemas.microsoft.com/office/drawing/2014/main" id="{74FD5889-083A-4CB5-8B92-112A6C88BE0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1607" t="44490" r="33036" b="47755"/>
          <a:stretch/>
        </p:blipFill>
        <p:spPr>
          <a:xfrm>
            <a:off x="0" y="1563177"/>
            <a:ext cx="12192000" cy="813742"/>
          </a:xfrm>
          <a:prstGeom prst="rect">
            <a:avLst/>
          </a:prstGeom>
        </p:spPr>
      </p:pic>
      <p:pic>
        <p:nvPicPr>
          <p:cNvPr id="4" name="圖片 3">
            <a:extLst>
              <a:ext uri="{FF2B5EF4-FFF2-40B4-BE49-F238E27FC236}">
                <a16:creationId xmlns:a16="http://schemas.microsoft.com/office/drawing/2014/main" id="{E60E602E-5F23-4DDA-BA7C-3DA736709BD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684" t="51564" r="71760" b="39320"/>
          <a:stretch/>
        </p:blipFill>
        <p:spPr>
          <a:xfrm>
            <a:off x="1670179" y="3429000"/>
            <a:ext cx="8698362" cy="1679510"/>
          </a:xfrm>
          <a:prstGeom prst="rect">
            <a:avLst/>
          </a:prstGeom>
        </p:spPr>
      </p:pic>
      <p:sp>
        <p:nvSpPr>
          <p:cNvPr id="12" name="矩形 11">
            <a:extLst>
              <a:ext uri="{FF2B5EF4-FFF2-40B4-BE49-F238E27FC236}">
                <a16:creationId xmlns:a16="http://schemas.microsoft.com/office/drawing/2014/main" id="{ACC1096B-5CE9-4BFC-A726-F8B21E709B59}"/>
              </a:ext>
            </a:extLst>
          </p:cNvPr>
          <p:cNvSpPr/>
          <p:nvPr/>
        </p:nvSpPr>
        <p:spPr>
          <a:xfrm>
            <a:off x="1670179" y="3993954"/>
            <a:ext cx="7029204" cy="552879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A0D4F2CD-CA3D-4F11-B054-98CD1849EA91}"/>
              </a:ext>
            </a:extLst>
          </p:cNvPr>
          <p:cNvSpPr/>
          <p:nvPr/>
        </p:nvSpPr>
        <p:spPr>
          <a:xfrm>
            <a:off x="7446627" y="1683835"/>
            <a:ext cx="2469160" cy="195299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9471604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1">
            <a:extLst>
              <a:ext uri="{FF2B5EF4-FFF2-40B4-BE49-F238E27FC236}">
                <a16:creationId xmlns:a16="http://schemas.microsoft.com/office/drawing/2014/main" id="{D39FF402-04C9-45DB-A67C-395382009F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98048" y="483167"/>
            <a:ext cx="3500044" cy="988227"/>
          </a:xfrm>
        </p:spPr>
        <p:txBody>
          <a:bodyPr>
            <a:normAutofit/>
          </a:bodyPr>
          <a:lstStyle/>
          <a:p>
            <a:pPr algn="ctr"/>
            <a:r>
              <a:rPr lang="en-US" altLang="zh-TW" cap="none" dirty="0">
                <a:ln w="0"/>
                <a:solidFill>
                  <a:srgbClr val="FFFF00"/>
                </a:solidFill>
                <a:effectLst>
                  <a:reflection blurRad="6350" stA="53000" endA="300" endPos="35500" dir="5400000" sy="-90000" algn="bl" rotWithShape="0"/>
                </a:effectLst>
                <a:latin typeface="標楷體" panose="03000509000000000000" pitchFamily="65" charset="-120"/>
                <a:ea typeface="標楷體" panose="03000509000000000000" pitchFamily="65" charset="-120"/>
              </a:rPr>
              <a:t>NCPC</a:t>
            </a:r>
            <a:r>
              <a:rPr lang="zh-TW" altLang="en-US" cap="none" dirty="0">
                <a:ln w="0"/>
                <a:solidFill>
                  <a:srgbClr val="FFFF00"/>
                </a:solidFill>
                <a:effectLst>
                  <a:reflection blurRad="6350" stA="53000" endA="300" endPos="35500" dir="5400000" sy="-90000" algn="bl" rotWithShape="0"/>
                </a:effectLst>
                <a:latin typeface="標楷體" panose="03000509000000000000" pitchFamily="65" charset="-120"/>
                <a:ea typeface="標楷體" panose="03000509000000000000" pitchFamily="65" charset="-120"/>
              </a:rPr>
              <a:t> 介面實作</a:t>
            </a:r>
          </a:p>
        </p:txBody>
      </p:sp>
      <p:pic>
        <p:nvPicPr>
          <p:cNvPr id="5" name="內容版面配置區 4">
            <a:extLst>
              <a:ext uri="{FF2B5EF4-FFF2-40B4-BE49-F238E27FC236}">
                <a16:creationId xmlns:a16="http://schemas.microsoft.com/office/drawing/2014/main" id="{E4310172-C786-4514-9E00-1AEF6998510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28699" t="15782" r="23623" b="8843"/>
          <a:stretch/>
        </p:blipFill>
        <p:spPr>
          <a:xfrm>
            <a:off x="1741224" y="-4852"/>
            <a:ext cx="6223518" cy="5534236"/>
          </a:xfrm>
          <a:prstGeom prst="rect">
            <a:avLst/>
          </a:prstGeom>
        </p:spPr>
      </p:pic>
      <p:pic>
        <p:nvPicPr>
          <p:cNvPr id="7" name="圖片 6">
            <a:extLst>
              <a:ext uri="{FF2B5EF4-FFF2-40B4-BE49-F238E27FC236}">
                <a16:creationId xmlns:a16="http://schemas.microsoft.com/office/drawing/2014/main" id="{E04775E4-E18F-4713-ACDE-2FA73DFEA12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8699" t="51020" r="23623" b="30885"/>
          <a:stretch/>
        </p:blipFill>
        <p:spPr>
          <a:xfrm>
            <a:off x="1741224" y="5529384"/>
            <a:ext cx="6223518" cy="13286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328294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1">
            <a:extLst>
              <a:ext uri="{FF2B5EF4-FFF2-40B4-BE49-F238E27FC236}">
                <a16:creationId xmlns:a16="http://schemas.microsoft.com/office/drawing/2014/main" id="{D39FF402-04C9-45DB-A67C-395382009F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44374" y="483167"/>
            <a:ext cx="4053718" cy="988227"/>
          </a:xfrm>
        </p:spPr>
        <p:txBody>
          <a:bodyPr>
            <a:normAutofit/>
          </a:bodyPr>
          <a:lstStyle/>
          <a:p>
            <a:pPr algn="ctr"/>
            <a:r>
              <a:rPr lang="en-US" altLang="zh-TW" cap="none" dirty="0">
                <a:ln w="0"/>
                <a:solidFill>
                  <a:srgbClr val="FFFF00"/>
                </a:solidFill>
                <a:effectLst>
                  <a:reflection blurRad="6350" stA="53000" endA="300" endPos="35500" dir="5400000" sy="-90000" algn="bl" rotWithShape="0"/>
                </a:effectLst>
                <a:latin typeface="標楷體" panose="03000509000000000000" pitchFamily="65" charset="-120"/>
                <a:ea typeface="標楷體" panose="03000509000000000000" pitchFamily="65" charset="-120"/>
              </a:rPr>
              <a:t>ACM</a:t>
            </a:r>
            <a:r>
              <a:rPr lang="zh-TW" altLang="en-US" cap="none" dirty="0">
                <a:ln w="0"/>
                <a:solidFill>
                  <a:srgbClr val="FFFF00"/>
                </a:solidFill>
                <a:effectLst>
                  <a:reflection blurRad="6350" stA="53000" endA="300" endPos="35500" dir="5400000" sy="-90000" algn="bl" rotWithShape="0"/>
                </a:effectLst>
                <a:latin typeface="標楷體" panose="03000509000000000000" pitchFamily="65" charset="-120"/>
                <a:ea typeface="標楷體" panose="03000509000000000000" pitchFamily="65" charset="-120"/>
              </a:rPr>
              <a:t> </a:t>
            </a:r>
            <a:r>
              <a:rPr lang="en-US" altLang="zh-TW" cap="none" dirty="0">
                <a:ln w="0"/>
                <a:solidFill>
                  <a:srgbClr val="FFFF00"/>
                </a:solidFill>
                <a:effectLst>
                  <a:reflection blurRad="6350" stA="53000" endA="300" endPos="35500" dir="5400000" sy="-90000" algn="bl" rotWithShape="0"/>
                </a:effectLst>
                <a:latin typeface="標楷體" panose="03000509000000000000" pitchFamily="65" charset="-120"/>
                <a:ea typeface="標楷體" panose="03000509000000000000" pitchFamily="65" charset="-120"/>
              </a:rPr>
              <a:t>-</a:t>
            </a:r>
            <a:r>
              <a:rPr lang="zh-TW" altLang="en-US" cap="none" dirty="0">
                <a:ln w="0"/>
                <a:solidFill>
                  <a:srgbClr val="FFFF00"/>
                </a:solidFill>
                <a:effectLst>
                  <a:reflection blurRad="6350" stA="53000" endA="300" endPos="35500" dir="5400000" sy="-90000" algn="bl" rotWithShape="0"/>
                </a:effectLst>
                <a:latin typeface="標楷體" panose="03000509000000000000" pitchFamily="65" charset="-120"/>
                <a:ea typeface="標楷體" panose="03000509000000000000" pitchFamily="65" charset="-120"/>
              </a:rPr>
              <a:t> </a:t>
            </a:r>
            <a:r>
              <a:rPr lang="en-US" altLang="zh-TW" cap="none" dirty="0">
                <a:ln w="0"/>
                <a:solidFill>
                  <a:srgbClr val="FFFF00"/>
                </a:solidFill>
                <a:effectLst>
                  <a:reflection blurRad="6350" stA="53000" endA="300" endPos="35500" dir="5400000" sy="-90000" algn="bl" rotWithShape="0"/>
                </a:effectLst>
                <a:latin typeface="標楷體" panose="03000509000000000000" pitchFamily="65" charset="-120"/>
                <a:ea typeface="標楷體" panose="03000509000000000000" pitchFamily="65" charset="-120"/>
              </a:rPr>
              <a:t>ICPC</a:t>
            </a:r>
            <a:r>
              <a:rPr lang="zh-TW" altLang="en-US" cap="none" dirty="0">
                <a:ln w="0"/>
                <a:solidFill>
                  <a:srgbClr val="FFFF00"/>
                </a:solidFill>
                <a:effectLst>
                  <a:reflection blurRad="6350" stA="53000" endA="300" endPos="35500" dir="5400000" sy="-90000" algn="bl" rotWithShape="0"/>
                </a:effectLst>
                <a:latin typeface="標楷體" panose="03000509000000000000" pitchFamily="65" charset="-120"/>
                <a:ea typeface="標楷體" panose="03000509000000000000" pitchFamily="65" charset="-120"/>
              </a:rPr>
              <a:t> 介面</a:t>
            </a:r>
          </a:p>
        </p:txBody>
      </p:sp>
      <p:pic>
        <p:nvPicPr>
          <p:cNvPr id="6" name="內容版面配置區 5">
            <a:extLst>
              <a:ext uri="{FF2B5EF4-FFF2-40B4-BE49-F238E27FC236}">
                <a16:creationId xmlns:a16="http://schemas.microsoft.com/office/drawing/2014/main" id="{918959B4-CAF9-4EFC-AFB9-26F2638C6B2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838"/>
          <a:stretch/>
        </p:blipFill>
        <p:spPr>
          <a:xfrm>
            <a:off x="3747758" y="483167"/>
            <a:ext cx="3517108" cy="5950110"/>
          </a:xfrm>
        </p:spPr>
      </p:pic>
    </p:spTree>
    <p:extLst>
      <p:ext uri="{BB962C8B-B14F-4D97-AF65-F5344CB8AC3E}">
        <p14:creationId xmlns:p14="http://schemas.microsoft.com/office/powerpoint/2010/main" val="390127797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1">
            <a:extLst>
              <a:ext uri="{FF2B5EF4-FFF2-40B4-BE49-F238E27FC236}">
                <a16:creationId xmlns:a16="http://schemas.microsoft.com/office/drawing/2014/main" id="{D39FF402-04C9-45DB-A67C-395382009F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82231" y="154163"/>
            <a:ext cx="3709769" cy="988227"/>
          </a:xfrm>
        </p:spPr>
        <p:txBody>
          <a:bodyPr>
            <a:normAutofit fontScale="90000"/>
          </a:bodyPr>
          <a:lstStyle/>
          <a:p>
            <a:pPr algn="ctr"/>
            <a:r>
              <a:rPr lang="en-US" altLang="zh-TW" cap="none" dirty="0">
                <a:ln w="0"/>
                <a:solidFill>
                  <a:srgbClr val="FFFF00"/>
                </a:solidFill>
                <a:effectLst>
                  <a:reflection blurRad="6350" stA="53000" endA="300" endPos="35500" dir="5400000" sy="-90000" algn="bl" rotWithShape="0"/>
                </a:effectLst>
                <a:latin typeface="標楷體" panose="03000509000000000000" pitchFamily="65" charset="-120"/>
                <a:ea typeface="標楷體" panose="03000509000000000000" pitchFamily="65" charset="-120"/>
              </a:rPr>
              <a:t>ACM</a:t>
            </a:r>
            <a:r>
              <a:rPr lang="zh-TW" altLang="en-US" cap="none" dirty="0">
                <a:ln w="0"/>
                <a:solidFill>
                  <a:srgbClr val="FFFF00"/>
                </a:solidFill>
                <a:effectLst>
                  <a:reflection blurRad="6350" stA="53000" endA="300" endPos="35500" dir="5400000" sy="-90000" algn="bl" rotWithShape="0"/>
                </a:effectLst>
                <a:latin typeface="標楷體" panose="03000509000000000000" pitchFamily="65" charset="-120"/>
                <a:ea typeface="標楷體" panose="03000509000000000000" pitchFamily="65" charset="-120"/>
              </a:rPr>
              <a:t> </a:t>
            </a:r>
            <a:r>
              <a:rPr lang="en-US" altLang="zh-TW" cap="none" dirty="0">
                <a:ln w="0"/>
                <a:solidFill>
                  <a:srgbClr val="FFFF00"/>
                </a:solidFill>
                <a:effectLst>
                  <a:reflection blurRad="6350" stA="53000" endA="300" endPos="35500" dir="5400000" sy="-90000" algn="bl" rotWithShape="0"/>
                </a:effectLst>
                <a:latin typeface="標楷體" panose="03000509000000000000" pitchFamily="65" charset="-120"/>
                <a:ea typeface="標楷體" panose="03000509000000000000" pitchFamily="65" charset="-120"/>
              </a:rPr>
              <a:t>-</a:t>
            </a:r>
            <a:r>
              <a:rPr lang="zh-TW" altLang="en-US" cap="none" dirty="0">
                <a:ln w="0"/>
                <a:solidFill>
                  <a:srgbClr val="FFFF00"/>
                </a:solidFill>
                <a:effectLst>
                  <a:reflection blurRad="6350" stA="53000" endA="300" endPos="35500" dir="5400000" sy="-90000" algn="bl" rotWithShape="0"/>
                </a:effectLst>
                <a:latin typeface="標楷體" panose="03000509000000000000" pitchFamily="65" charset="-120"/>
                <a:ea typeface="標楷體" panose="03000509000000000000" pitchFamily="65" charset="-120"/>
              </a:rPr>
              <a:t> </a:t>
            </a:r>
            <a:r>
              <a:rPr lang="en-US" altLang="zh-TW" cap="none" dirty="0">
                <a:ln w="0"/>
                <a:solidFill>
                  <a:srgbClr val="FFFF00"/>
                </a:solidFill>
                <a:effectLst>
                  <a:reflection blurRad="6350" stA="53000" endA="300" endPos="35500" dir="5400000" sy="-90000" algn="bl" rotWithShape="0"/>
                </a:effectLst>
                <a:latin typeface="標楷體" panose="03000509000000000000" pitchFamily="65" charset="-120"/>
                <a:ea typeface="標楷體" panose="03000509000000000000" pitchFamily="65" charset="-120"/>
              </a:rPr>
              <a:t>ICPC</a:t>
            </a:r>
            <a:r>
              <a:rPr lang="zh-TW" altLang="en-US" cap="none" dirty="0">
                <a:ln w="0"/>
                <a:solidFill>
                  <a:srgbClr val="FFFF00"/>
                </a:solidFill>
                <a:effectLst>
                  <a:reflection blurRad="6350" stA="53000" endA="300" endPos="35500" dir="5400000" sy="-90000" algn="bl" rotWithShape="0"/>
                </a:effectLst>
                <a:latin typeface="標楷體" panose="03000509000000000000" pitchFamily="65" charset="-120"/>
                <a:ea typeface="標楷體" panose="03000509000000000000" pitchFamily="65" charset="-120"/>
              </a:rPr>
              <a:t> 官網</a:t>
            </a:r>
          </a:p>
        </p:txBody>
      </p:sp>
      <p:pic>
        <p:nvPicPr>
          <p:cNvPr id="6" name="內容版面配置區 5">
            <a:extLst>
              <a:ext uri="{FF2B5EF4-FFF2-40B4-BE49-F238E27FC236}">
                <a16:creationId xmlns:a16="http://schemas.microsoft.com/office/drawing/2014/main" id="{11E93E1B-2DF0-4248-8DC0-CF5C5BE21F8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15526" t="11098" r="2962" b="20968"/>
          <a:stretch/>
        </p:blipFill>
        <p:spPr>
          <a:xfrm>
            <a:off x="0" y="1066889"/>
            <a:ext cx="12192000" cy="5715609"/>
          </a:xfrm>
          <a:prstGeom prst="rect">
            <a:avLst/>
          </a:prstGeom>
        </p:spPr>
      </p:pic>
      <p:sp>
        <p:nvSpPr>
          <p:cNvPr id="10" name="矩形 9">
            <a:extLst>
              <a:ext uri="{FF2B5EF4-FFF2-40B4-BE49-F238E27FC236}">
                <a16:creationId xmlns:a16="http://schemas.microsoft.com/office/drawing/2014/main" id="{E0553B4C-7E59-4203-B9D4-D9C0180A68F5}"/>
              </a:ext>
            </a:extLst>
          </p:cNvPr>
          <p:cNvSpPr/>
          <p:nvPr/>
        </p:nvSpPr>
        <p:spPr>
          <a:xfrm>
            <a:off x="550875" y="2136840"/>
            <a:ext cx="11579605" cy="161743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16B49FC6-9D9B-4485-93A2-830B5FE97575}"/>
              </a:ext>
            </a:extLst>
          </p:cNvPr>
          <p:cNvSpPr/>
          <p:nvPr/>
        </p:nvSpPr>
        <p:spPr>
          <a:xfrm>
            <a:off x="550874" y="2298583"/>
            <a:ext cx="11579605" cy="161743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91DBC741-E743-400F-8507-3A2C21A754EC}"/>
              </a:ext>
            </a:extLst>
          </p:cNvPr>
          <p:cNvSpPr/>
          <p:nvPr/>
        </p:nvSpPr>
        <p:spPr>
          <a:xfrm>
            <a:off x="550873" y="2951971"/>
            <a:ext cx="11579605" cy="161743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9DE035B3-52C8-4016-AEBA-B83BC2E6C946}"/>
              </a:ext>
            </a:extLst>
          </p:cNvPr>
          <p:cNvSpPr/>
          <p:nvPr/>
        </p:nvSpPr>
        <p:spPr>
          <a:xfrm>
            <a:off x="550872" y="5078578"/>
            <a:ext cx="11579605" cy="161743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64203484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標題 1">
            <a:extLst>
              <a:ext uri="{FF2B5EF4-FFF2-40B4-BE49-F238E27FC236}">
                <a16:creationId xmlns:a16="http://schemas.microsoft.com/office/drawing/2014/main" id="{850566EB-9842-4A12-AF5F-02848DEFFB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62862" y="483167"/>
            <a:ext cx="5035229" cy="988227"/>
          </a:xfrm>
        </p:spPr>
        <p:txBody>
          <a:bodyPr>
            <a:normAutofit fontScale="90000"/>
          </a:bodyPr>
          <a:lstStyle/>
          <a:p>
            <a:pPr algn="ctr"/>
            <a:r>
              <a:rPr lang="en-US" altLang="zh-TW" cap="none" dirty="0">
                <a:ln w="0"/>
                <a:solidFill>
                  <a:srgbClr val="FFFF00"/>
                </a:solidFill>
                <a:effectLst>
                  <a:reflection blurRad="6350" stA="53000" endA="300" endPos="35500" dir="5400000" sy="-90000" algn="bl" rotWithShape="0"/>
                </a:effectLst>
                <a:latin typeface="標楷體" panose="03000509000000000000" pitchFamily="65" charset="-120"/>
                <a:ea typeface="標楷體" panose="03000509000000000000" pitchFamily="65" charset="-120"/>
              </a:rPr>
              <a:t>ACM</a:t>
            </a:r>
            <a:r>
              <a:rPr lang="zh-TW" altLang="en-US" cap="none" dirty="0">
                <a:ln w="0"/>
                <a:solidFill>
                  <a:srgbClr val="FFFF00"/>
                </a:solidFill>
                <a:effectLst>
                  <a:reflection blurRad="6350" stA="53000" endA="300" endPos="35500" dir="5400000" sy="-90000" algn="bl" rotWithShape="0"/>
                </a:effectLst>
                <a:latin typeface="標楷體" panose="03000509000000000000" pitchFamily="65" charset="-120"/>
                <a:ea typeface="標楷體" panose="03000509000000000000" pitchFamily="65" charset="-120"/>
              </a:rPr>
              <a:t> </a:t>
            </a:r>
            <a:r>
              <a:rPr lang="en-US" altLang="zh-TW" cap="none" dirty="0">
                <a:ln w="0"/>
                <a:solidFill>
                  <a:srgbClr val="FFFF00"/>
                </a:solidFill>
                <a:effectLst>
                  <a:reflection blurRad="6350" stA="53000" endA="300" endPos="35500" dir="5400000" sy="-90000" algn="bl" rotWithShape="0"/>
                </a:effectLst>
                <a:latin typeface="標楷體" panose="03000509000000000000" pitchFamily="65" charset="-120"/>
                <a:ea typeface="標楷體" panose="03000509000000000000" pitchFamily="65" charset="-120"/>
              </a:rPr>
              <a:t>-</a:t>
            </a:r>
            <a:r>
              <a:rPr lang="zh-TW" altLang="en-US" cap="none" dirty="0">
                <a:ln w="0"/>
                <a:solidFill>
                  <a:srgbClr val="FFFF00"/>
                </a:solidFill>
                <a:effectLst>
                  <a:reflection blurRad="6350" stA="53000" endA="300" endPos="35500" dir="5400000" sy="-90000" algn="bl" rotWithShape="0"/>
                </a:effectLst>
                <a:latin typeface="標楷體" panose="03000509000000000000" pitchFamily="65" charset="-120"/>
                <a:ea typeface="標楷體" panose="03000509000000000000" pitchFamily="65" charset="-120"/>
              </a:rPr>
              <a:t> </a:t>
            </a:r>
            <a:r>
              <a:rPr lang="en-US" altLang="zh-TW" cap="none" dirty="0">
                <a:ln w="0"/>
                <a:solidFill>
                  <a:srgbClr val="FFFF00"/>
                </a:solidFill>
                <a:effectLst>
                  <a:reflection blurRad="6350" stA="53000" endA="300" endPos="35500" dir="5400000" sy="-90000" algn="bl" rotWithShape="0"/>
                </a:effectLst>
                <a:latin typeface="標楷體" panose="03000509000000000000" pitchFamily="65" charset="-120"/>
                <a:ea typeface="標楷體" panose="03000509000000000000" pitchFamily="65" charset="-120"/>
              </a:rPr>
              <a:t>ICPC</a:t>
            </a:r>
            <a:r>
              <a:rPr lang="zh-TW" altLang="en-US" cap="none" dirty="0">
                <a:ln w="0"/>
                <a:solidFill>
                  <a:srgbClr val="FFFF00"/>
                </a:solidFill>
                <a:effectLst>
                  <a:reflection blurRad="6350" stA="53000" endA="300" endPos="35500" dir="5400000" sy="-90000" algn="bl" rotWithShape="0"/>
                </a:effectLst>
                <a:latin typeface="標楷體" panose="03000509000000000000" pitchFamily="65" charset="-120"/>
                <a:ea typeface="標楷體" panose="03000509000000000000" pitchFamily="65" charset="-120"/>
              </a:rPr>
              <a:t> 官網原始碼</a:t>
            </a:r>
          </a:p>
        </p:txBody>
      </p:sp>
      <p:pic>
        <p:nvPicPr>
          <p:cNvPr id="5" name="內容版面配置區 4">
            <a:extLst>
              <a:ext uri="{FF2B5EF4-FFF2-40B4-BE49-F238E27FC236}">
                <a16:creationId xmlns:a16="http://schemas.microsoft.com/office/drawing/2014/main" id="{0271EAED-F4BE-479E-B61F-F0268C08201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1926" t="31729" r="1591" b="35855"/>
          <a:stretch/>
        </p:blipFill>
        <p:spPr>
          <a:xfrm>
            <a:off x="0" y="2256638"/>
            <a:ext cx="12192000" cy="2877424"/>
          </a:xfrm>
          <a:prstGeom prst="rect">
            <a:avLst/>
          </a:prstGeom>
        </p:spPr>
      </p:pic>
      <p:sp>
        <p:nvSpPr>
          <p:cNvPr id="10" name="矩形 9">
            <a:extLst>
              <a:ext uri="{FF2B5EF4-FFF2-40B4-BE49-F238E27FC236}">
                <a16:creationId xmlns:a16="http://schemas.microsoft.com/office/drawing/2014/main" id="{ACCFD8B1-6CAE-4209-B90F-7FA775E317BB}"/>
              </a:ext>
            </a:extLst>
          </p:cNvPr>
          <p:cNvSpPr/>
          <p:nvPr/>
        </p:nvSpPr>
        <p:spPr>
          <a:xfrm>
            <a:off x="89482" y="2374085"/>
            <a:ext cx="1311479" cy="134224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E81A6363-434A-40E2-97DA-D1E6874DA05E}"/>
              </a:ext>
            </a:extLst>
          </p:cNvPr>
          <p:cNvSpPr/>
          <p:nvPr/>
        </p:nvSpPr>
        <p:spPr>
          <a:xfrm>
            <a:off x="89482" y="3860335"/>
            <a:ext cx="1311479" cy="134224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77469029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1">
            <a:extLst>
              <a:ext uri="{FF2B5EF4-FFF2-40B4-BE49-F238E27FC236}">
                <a16:creationId xmlns:a16="http://schemas.microsoft.com/office/drawing/2014/main" id="{D39FF402-04C9-45DB-A67C-395382009F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6554" y="399278"/>
            <a:ext cx="4565446" cy="988227"/>
          </a:xfrm>
        </p:spPr>
        <p:txBody>
          <a:bodyPr>
            <a:normAutofit fontScale="90000"/>
          </a:bodyPr>
          <a:lstStyle/>
          <a:p>
            <a:pPr algn="ctr"/>
            <a:r>
              <a:rPr lang="en-US" altLang="zh-TW" cap="none" dirty="0">
                <a:ln w="0"/>
                <a:solidFill>
                  <a:srgbClr val="FFFF00"/>
                </a:solidFill>
                <a:effectLst>
                  <a:reflection blurRad="6350" stA="53000" endA="300" endPos="35500" dir="5400000" sy="-90000" algn="bl" rotWithShape="0"/>
                </a:effectLst>
                <a:latin typeface="標楷體" panose="03000509000000000000" pitchFamily="65" charset="-120"/>
                <a:ea typeface="標楷體" panose="03000509000000000000" pitchFamily="65" charset="-120"/>
              </a:rPr>
              <a:t>ACM</a:t>
            </a:r>
            <a:r>
              <a:rPr lang="zh-TW" altLang="en-US" cap="none" dirty="0">
                <a:ln w="0"/>
                <a:solidFill>
                  <a:srgbClr val="FFFF00"/>
                </a:solidFill>
                <a:effectLst>
                  <a:reflection blurRad="6350" stA="53000" endA="300" endPos="35500" dir="5400000" sy="-90000" algn="bl" rotWithShape="0"/>
                </a:effectLst>
                <a:latin typeface="標楷體" panose="03000509000000000000" pitchFamily="65" charset="-120"/>
                <a:ea typeface="標楷體" panose="03000509000000000000" pitchFamily="65" charset="-120"/>
              </a:rPr>
              <a:t> </a:t>
            </a:r>
            <a:r>
              <a:rPr lang="en-US" altLang="zh-TW" cap="none" dirty="0">
                <a:ln w="0"/>
                <a:solidFill>
                  <a:srgbClr val="FFFF00"/>
                </a:solidFill>
                <a:effectLst>
                  <a:reflection blurRad="6350" stA="53000" endA="300" endPos="35500" dir="5400000" sy="-90000" algn="bl" rotWithShape="0"/>
                </a:effectLst>
                <a:latin typeface="標楷體" panose="03000509000000000000" pitchFamily="65" charset="-120"/>
                <a:ea typeface="標楷體" panose="03000509000000000000" pitchFamily="65" charset="-120"/>
              </a:rPr>
              <a:t>-</a:t>
            </a:r>
            <a:r>
              <a:rPr lang="zh-TW" altLang="en-US" cap="none" dirty="0">
                <a:ln w="0"/>
                <a:solidFill>
                  <a:srgbClr val="FFFF00"/>
                </a:solidFill>
                <a:effectLst>
                  <a:reflection blurRad="6350" stA="53000" endA="300" endPos="35500" dir="5400000" sy="-90000" algn="bl" rotWithShape="0"/>
                </a:effectLst>
                <a:latin typeface="標楷體" panose="03000509000000000000" pitchFamily="65" charset="-120"/>
                <a:ea typeface="標楷體" panose="03000509000000000000" pitchFamily="65" charset="-120"/>
              </a:rPr>
              <a:t> </a:t>
            </a:r>
            <a:r>
              <a:rPr lang="en-US" altLang="zh-TW" cap="none" dirty="0">
                <a:ln w="0"/>
                <a:solidFill>
                  <a:srgbClr val="FFFF00"/>
                </a:solidFill>
                <a:effectLst>
                  <a:reflection blurRad="6350" stA="53000" endA="300" endPos="35500" dir="5400000" sy="-90000" algn="bl" rotWithShape="0"/>
                </a:effectLst>
                <a:latin typeface="標楷體" panose="03000509000000000000" pitchFamily="65" charset="-120"/>
                <a:ea typeface="標楷體" panose="03000509000000000000" pitchFamily="65" charset="-120"/>
              </a:rPr>
              <a:t>ICPC</a:t>
            </a:r>
            <a:r>
              <a:rPr lang="zh-TW" altLang="en-US" cap="none" dirty="0">
                <a:ln w="0"/>
                <a:solidFill>
                  <a:srgbClr val="FFFF00"/>
                </a:solidFill>
                <a:effectLst>
                  <a:reflection blurRad="6350" stA="53000" endA="300" endPos="35500" dir="5400000" sy="-90000" algn="bl" rotWithShape="0"/>
                </a:effectLst>
                <a:latin typeface="標楷體" panose="03000509000000000000" pitchFamily="65" charset="-120"/>
                <a:ea typeface="標楷體" panose="03000509000000000000" pitchFamily="65" charset="-120"/>
              </a:rPr>
              <a:t> 介面實作</a:t>
            </a:r>
          </a:p>
        </p:txBody>
      </p:sp>
      <p:pic>
        <p:nvPicPr>
          <p:cNvPr id="6" name="內容版面配置區 5">
            <a:extLst>
              <a:ext uri="{FF2B5EF4-FFF2-40B4-BE49-F238E27FC236}">
                <a16:creationId xmlns:a16="http://schemas.microsoft.com/office/drawing/2014/main" id="{E0C423F3-E242-42C0-AC1A-8F395AC31A5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28464" t="29076" r="21585" b="12140"/>
          <a:stretch/>
        </p:blipFill>
        <p:spPr>
          <a:xfrm>
            <a:off x="2148040" y="1387505"/>
            <a:ext cx="7895919" cy="52268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091317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72ADEDD9-6CB5-4E0F-B08B-EF2A979C9C6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85825" y="1624108"/>
            <a:ext cx="10820400" cy="4024125"/>
          </a:xfrm>
        </p:spPr>
        <p:txBody>
          <a:bodyPr>
            <a:normAutofit/>
          </a:bodyPr>
          <a:lstStyle/>
          <a:p>
            <a:pPr marL="514350" indent="-514350">
              <a:buAutoNum type="arabicPeriod"/>
            </a:pPr>
            <a:r>
              <a:rPr lang="en-US" altLang="zh-TW" dirty="0" err="1"/>
              <a:t>Jsoup</a:t>
            </a:r>
            <a:endParaRPr lang="en-US" altLang="zh-TW" dirty="0"/>
          </a:p>
          <a:p>
            <a:pPr marL="514350" indent="-514350">
              <a:buAutoNum type="arabicPeriod"/>
            </a:pPr>
            <a:endParaRPr lang="en-US" altLang="zh-TW" dirty="0"/>
          </a:p>
          <a:p>
            <a:pPr marL="514350" indent="-514350">
              <a:buAutoNum type="arabicPeriod"/>
            </a:pPr>
            <a:endParaRPr lang="en-US" altLang="zh-TW" dirty="0"/>
          </a:p>
          <a:p>
            <a:pPr marL="0" indent="0">
              <a:buNone/>
            </a:pPr>
            <a:endParaRPr lang="en-US" altLang="zh-TW" dirty="0"/>
          </a:p>
          <a:p>
            <a:pPr marL="0" indent="0">
              <a:buNone/>
            </a:pPr>
            <a:r>
              <a:rPr lang="en-US" altLang="zh-TW" dirty="0"/>
              <a:t>2.   Document</a:t>
            </a:r>
          </a:p>
          <a:p>
            <a:pPr marL="514350" indent="-514350">
              <a:buAutoNum type="arabicPeriod"/>
            </a:pPr>
            <a:endParaRPr lang="en-US" altLang="zh-TW" dirty="0"/>
          </a:p>
          <a:p>
            <a:pPr marL="514350" indent="-514350">
              <a:buAutoNum type="arabicPeriod"/>
            </a:pPr>
            <a:endParaRPr lang="en-US" altLang="zh-TW" dirty="0"/>
          </a:p>
          <a:p>
            <a:pPr marL="0" indent="0">
              <a:buNone/>
            </a:pPr>
            <a:endParaRPr lang="en-US" altLang="zh-TW" dirty="0"/>
          </a:p>
          <a:p>
            <a:pPr marL="0" indent="0">
              <a:buNone/>
            </a:pPr>
            <a:r>
              <a:rPr lang="en-US" altLang="zh-TW" dirty="0"/>
              <a:t>3.   Element</a:t>
            </a:r>
          </a:p>
          <a:p>
            <a:pPr marL="514350" indent="-514350">
              <a:buAutoNum type="arabicPeriod"/>
            </a:pPr>
            <a:endParaRPr lang="zh-TW" altLang="en-US" dirty="0"/>
          </a:p>
        </p:txBody>
      </p:sp>
      <p:pic>
        <p:nvPicPr>
          <p:cNvPr id="4098" name="Picture 2" descr="相關圖片">
            <a:extLst>
              <a:ext uri="{FF2B5EF4-FFF2-40B4-BE49-F238E27FC236}">
                <a16:creationId xmlns:a16="http://schemas.microsoft.com/office/drawing/2014/main" id="{5F234A44-B5E8-4DF3-9042-1BF59C32FFF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81938" y="1419913"/>
            <a:ext cx="2388393" cy="15922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箭號: 向右 4">
            <a:extLst>
              <a:ext uri="{FF2B5EF4-FFF2-40B4-BE49-F238E27FC236}">
                <a16:creationId xmlns:a16="http://schemas.microsoft.com/office/drawing/2014/main" id="{38C38F9B-FD53-47D6-BB42-DBB678072456}"/>
              </a:ext>
            </a:extLst>
          </p:cNvPr>
          <p:cNvSpPr/>
          <p:nvPr/>
        </p:nvSpPr>
        <p:spPr>
          <a:xfrm>
            <a:off x="2257425" y="2303240"/>
            <a:ext cx="1638300" cy="504825"/>
          </a:xfrm>
          <a:prstGeom prst="rightArrow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68D45BC0-31A7-41BA-BDC0-87A7CE8FDC08}"/>
              </a:ext>
            </a:extLst>
          </p:cNvPr>
          <p:cNvSpPr/>
          <p:nvPr/>
        </p:nvSpPr>
        <p:spPr>
          <a:xfrm>
            <a:off x="4895851" y="2360389"/>
            <a:ext cx="1200149" cy="390525"/>
          </a:xfrm>
          <a:prstGeom prst="rect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/>
              <a:t>connect</a:t>
            </a:r>
            <a:endParaRPr lang="zh-TW" altLang="en-US" dirty="0"/>
          </a:p>
        </p:txBody>
      </p:sp>
      <p:sp>
        <p:nvSpPr>
          <p:cNvPr id="8" name="箭號: 向右 7">
            <a:extLst>
              <a:ext uri="{FF2B5EF4-FFF2-40B4-BE49-F238E27FC236}">
                <a16:creationId xmlns:a16="http://schemas.microsoft.com/office/drawing/2014/main" id="{14F7C07B-E44A-4691-9DA1-2EE10B04FBCD}"/>
              </a:ext>
            </a:extLst>
          </p:cNvPr>
          <p:cNvSpPr/>
          <p:nvPr/>
        </p:nvSpPr>
        <p:spPr>
          <a:xfrm>
            <a:off x="2252663" y="4115848"/>
            <a:ext cx="1638300" cy="504825"/>
          </a:xfrm>
          <a:prstGeom prst="rightArrow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0D12BE31-A35C-4AA4-938D-75EABF54DA53}"/>
              </a:ext>
            </a:extLst>
          </p:cNvPr>
          <p:cNvSpPr/>
          <p:nvPr/>
        </p:nvSpPr>
        <p:spPr>
          <a:xfrm>
            <a:off x="4895851" y="4172997"/>
            <a:ext cx="1200149" cy="390525"/>
          </a:xfrm>
          <a:prstGeom prst="rect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/>
              <a:t>select</a:t>
            </a:r>
            <a:endParaRPr lang="zh-TW" altLang="en-US" dirty="0"/>
          </a:p>
        </p:txBody>
      </p:sp>
      <p:sp>
        <p:nvSpPr>
          <p:cNvPr id="10" name="箭號: 向右 9">
            <a:extLst>
              <a:ext uri="{FF2B5EF4-FFF2-40B4-BE49-F238E27FC236}">
                <a16:creationId xmlns:a16="http://schemas.microsoft.com/office/drawing/2014/main" id="{A77AED8A-6BE6-4862-ACEF-ED7AE6285F3E}"/>
              </a:ext>
            </a:extLst>
          </p:cNvPr>
          <p:cNvSpPr/>
          <p:nvPr/>
        </p:nvSpPr>
        <p:spPr>
          <a:xfrm>
            <a:off x="2252663" y="5577934"/>
            <a:ext cx="1638300" cy="504825"/>
          </a:xfrm>
          <a:prstGeom prst="rightArrow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11BC283D-6F8D-4F6D-82C8-2D3E43074787}"/>
              </a:ext>
            </a:extLst>
          </p:cNvPr>
          <p:cNvSpPr/>
          <p:nvPr/>
        </p:nvSpPr>
        <p:spPr>
          <a:xfrm>
            <a:off x="4895851" y="5635083"/>
            <a:ext cx="1200149" cy="390525"/>
          </a:xfrm>
          <a:prstGeom prst="rect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/>
              <a:t>store</a:t>
            </a:r>
            <a:endParaRPr lang="zh-TW" altLang="en-US" dirty="0"/>
          </a:p>
        </p:txBody>
      </p:sp>
      <p:pic>
        <p:nvPicPr>
          <p:cNvPr id="4100" name="Picture 4" descr="「Document」的圖片搜尋結果">
            <a:extLst>
              <a:ext uri="{FF2B5EF4-FFF2-40B4-BE49-F238E27FC236}">
                <a16:creationId xmlns:a16="http://schemas.microsoft.com/office/drawing/2014/main" id="{8A8EB9C4-DF0C-4CE4-94E5-347C8ABEF03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46309" y="3446701"/>
            <a:ext cx="1200150" cy="12453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2" name="Picture 6" descr="「element」的圖片搜尋結果">
            <a:extLst>
              <a:ext uri="{FF2B5EF4-FFF2-40B4-BE49-F238E27FC236}">
                <a16:creationId xmlns:a16="http://schemas.microsoft.com/office/drawing/2014/main" id="{D3AB1CF6-4738-42F5-9099-5DCA23387E8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46309" y="5041199"/>
            <a:ext cx="1381124" cy="11877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標題 1">
            <a:extLst>
              <a:ext uri="{FF2B5EF4-FFF2-40B4-BE49-F238E27FC236}">
                <a16:creationId xmlns:a16="http://schemas.microsoft.com/office/drawing/2014/main" id="{D0613B4E-C0B5-4618-B114-12E854D4854A}"/>
              </a:ext>
            </a:extLst>
          </p:cNvPr>
          <p:cNvSpPr txBox="1">
            <a:spLocks/>
          </p:cNvSpPr>
          <p:nvPr/>
        </p:nvSpPr>
        <p:spPr>
          <a:xfrm>
            <a:off x="7626554" y="399278"/>
            <a:ext cx="4565446" cy="988227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zh-TW" altLang="en-US" cap="none" dirty="0">
                <a:ln w="0"/>
                <a:solidFill>
                  <a:srgbClr val="FFFF00"/>
                </a:solidFill>
                <a:effectLst>
                  <a:reflection blurRad="6350" stA="53000" endA="300" endPos="35500" dir="5400000" sy="-90000" algn="bl" rotWithShape="0"/>
                </a:effectLst>
                <a:latin typeface="標楷體" panose="03000509000000000000" pitchFamily="65" charset="-120"/>
                <a:ea typeface="標楷體" panose="03000509000000000000" pitchFamily="65" charset="-120"/>
              </a:rPr>
              <a:t>實作共通性</a:t>
            </a:r>
          </a:p>
        </p:txBody>
      </p:sp>
    </p:spTree>
    <p:extLst>
      <p:ext uri="{BB962C8B-B14F-4D97-AF65-F5344CB8AC3E}">
        <p14:creationId xmlns:p14="http://schemas.microsoft.com/office/powerpoint/2010/main" val="125393632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內容版面配置區 4">
            <a:extLst>
              <a:ext uri="{FF2B5EF4-FFF2-40B4-BE49-F238E27FC236}">
                <a16:creationId xmlns:a16="http://schemas.microsoft.com/office/drawing/2014/main" id="{FC39DB24-346A-42C9-837C-543173478D1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26119" t="54090" r="20999" b="40907"/>
          <a:stretch/>
        </p:blipFill>
        <p:spPr>
          <a:xfrm>
            <a:off x="0" y="3607939"/>
            <a:ext cx="12192000" cy="648800"/>
          </a:xfrm>
          <a:prstGeom prst="rect">
            <a:avLst/>
          </a:prstGeom>
        </p:spPr>
      </p:pic>
      <p:sp>
        <p:nvSpPr>
          <p:cNvPr id="4" name="標題 1">
            <a:extLst>
              <a:ext uri="{FF2B5EF4-FFF2-40B4-BE49-F238E27FC236}">
                <a16:creationId xmlns:a16="http://schemas.microsoft.com/office/drawing/2014/main" id="{6ED3B0A0-916C-4056-B0E3-87CA6169C977}"/>
              </a:ext>
            </a:extLst>
          </p:cNvPr>
          <p:cNvSpPr txBox="1">
            <a:spLocks/>
          </p:cNvSpPr>
          <p:nvPr/>
        </p:nvSpPr>
        <p:spPr>
          <a:xfrm>
            <a:off x="7147420" y="399278"/>
            <a:ext cx="5044580" cy="988227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/>
          </a:bodyPr>
          <a:lstStyle>
            <a:lvl1pPr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zh-TW" altLang="en-US" cap="none" dirty="0">
                <a:ln w="0"/>
                <a:solidFill>
                  <a:srgbClr val="FFFF00"/>
                </a:solidFill>
                <a:effectLst>
                  <a:reflection blurRad="6350" stA="53000" endA="300" endPos="35500" dir="5400000" sy="-90000" algn="bl" rotWithShape="0"/>
                </a:effectLst>
                <a:latin typeface="標楷體" panose="03000509000000000000" pitchFamily="65" charset="-120"/>
                <a:ea typeface="標楷體" panose="03000509000000000000" pitchFamily="65" charset="-120"/>
              </a:rPr>
              <a:t>實作難點 </a:t>
            </a:r>
            <a:r>
              <a:rPr lang="en-US" altLang="zh-TW" cap="none" dirty="0">
                <a:ln w="0"/>
                <a:solidFill>
                  <a:srgbClr val="FFFF00"/>
                </a:solidFill>
                <a:effectLst>
                  <a:reflection blurRad="6350" stA="53000" endA="300" endPos="35500" dir="5400000" sy="-90000" algn="bl" rotWithShape="0"/>
                </a:effectLst>
                <a:latin typeface="標楷體" panose="03000509000000000000" pitchFamily="65" charset="-120"/>
                <a:ea typeface="標楷體" panose="03000509000000000000" pitchFamily="65" charset="-120"/>
              </a:rPr>
              <a:t>-</a:t>
            </a:r>
            <a:r>
              <a:rPr lang="zh-TW" altLang="en-US" cap="none" dirty="0">
                <a:ln w="0"/>
                <a:solidFill>
                  <a:srgbClr val="FFFF00"/>
                </a:solidFill>
                <a:effectLst>
                  <a:reflection blurRad="6350" stA="53000" endA="300" endPos="35500" dir="5400000" sy="-90000" algn="bl" rotWithShape="0"/>
                </a:effectLst>
                <a:latin typeface="標楷體" panose="03000509000000000000" pitchFamily="65" charset="-120"/>
                <a:ea typeface="標楷體" panose="03000509000000000000" pitchFamily="65" charset="-120"/>
              </a:rPr>
              <a:t> 網路流錯誤</a:t>
            </a: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1E6D0BFF-1FA3-4E51-BB8C-F9793E39C99A}"/>
              </a:ext>
            </a:extLst>
          </p:cNvPr>
          <p:cNvSpPr/>
          <p:nvPr/>
        </p:nvSpPr>
        <p:spPr>
          <a:xfrm>
            <a:off x="4158143" y="2404792"/>
            <a:ext cx="3875713" cy="427838"/>
          </a:xfrm>
          <a:prstGeom prst="rect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 err="1"/>
              <a:t>NetworkOnMainThreadException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73132668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2ADF62F-30FD-4A92-AB30-2558CB3430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943975" y="0"/>
            <a:ext cx="2724150" cy="1293028"/>
          </a:xfrm>
        </p:spPr>
        <p:txBody>
          <a:bodyPr/>
          <a:lstStyle/>
          <a:p>
            <a:pPr algn="ctr"/>
            <a:r>
              <a:rPr lang="zh-TW" altLang="en-US" cap="none" dirty="0">
                <a:ln w="0"/>
                <a:solidFill>
                  <a:srgbClr val="FFFF00"/>
                </a:solidFill>
                <a:effectLst>
                  <a:reflection blurRad="6350" stA="53000" endA="300" endPos="35500" dir="5400000" sy="-90000" algn="bl" rotWithShape="0"/>
                </a:effectLst>
                <a:latin typeface="標楷體" panose="03000509000000000000" pitchFamily="65" charset="-120"/>
                <a:ea typeface="標楷體" panose="03000509000000000000" pitchFamily="65" charset="-120"/>
              </a:rPr>
              <a:t>動機</a:t>
            </a:r>
          </a:p>
        </p:txBody>
      </p:sp>
      <p:pic>
        <p:nvPicPr>
          <p:cNvPr id="1026" name="Picture 2" descr="「programming contest」的圖片搜尋結果">
            <a:extLst>
              <a:ext uri="{FF2B5EF4-FFF2-40B4-BE49-F238E27FC236}">
                <a16:creationId xmlns:a16="http://schemas.microsoft.com/office/drawing/2014/main" id="{2E14CD83-7285-4CEF-9AE7-2A005116EABF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27452" y="1475468"/>
            <a:ext cx="5737095" cy="4302822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0245545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 descr="「demo.png」的圖片搜尋結果">
            <a:extLst>
              <a:ext uri="{FF2B5EF4-FFF2-40B4-BE49-F238E27FC236}">
                <a16:creationId xmlns:a16="http://schemas.microsoft.com/office/drawing/2014/main" id="{42E18DDE-3159-44E7-9735-9B8F8428498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97418" y="909735"/>
            <a:ext cx="8845420" cy="50385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7036906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557C643-B8A1-4859-8AB4-CE2A99F955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95600" y="-7199"/>
            <a:ext cx="8610600" cy="1293028"/>
          </a:xfrm>
        </p:spPr>
        <p:txBody>
          <a:bodyPr/>
          <a:lstStyle/>
          <a:p>
            <a:r>
              <a:rPr lang="zh-TW" altLang="en-US" cap="none" dirty="0">
                <a:ln w="0"/>
                <a:solidFill>
                  <a:srgbClr val="FFFF00"/>
                </a:solidFill>
                <a:effectLst>
                  <a:reflection blurRad="6350" stA="53000" endA="300" endPos="35500" dir="5400000" sy="-90000" algn="bl" rotWithShape="0"/>
                </a:effectLst>
                <a:latin typeface="標楷體" panose="03000509000000000000" pitchFamily="65" charset="-120"/>
                <a:ea typeface="標楷體" panose="03000509000000000000" pitchFamily="65" charset="-120"/>
              </a:rPr>
              <a:t>參考資料 </a:t>
            </a:r>
            <a:r>
              <a:rPr lang="en-US" altLang="zh-TW" cap="none" dirty="0">
                <a:ln w="0"/>
                <a:solidFill>
                  <a:srgbClr val="FFFF00"/>
                </a:solidFill>
                <a:effectLst>
                  <a:reflection blurRad="6350" stA="53000" endA="300" endPos="35500" dir="5400000" sy="-90000" algn="bl" rotWithShape="0"/>
                </a:effectLst>
                <a:latin typeface="標楷體" panose="03000509000000000000" pitchFamily="65" charset="-120"/>
                <a:ea typeface="標楷體" panose="03000509000000000000" pitchFamily="65" charset="-120"/>
              </a:rPr>
              <a:t>-</a:t>
            </a:r>
            <a:r>
              <a:rPr lang="zh-TW" altLang="en-US" cap="none" dirty="0">
                <a:ln w="0"/>
                <a:solidFill>
                  <a:srgbClr val="FFFF00"/>
                </a:solidFill>
                <a:effectLst>
                  <a:reflection blurRad="6350" stA="53000" endA="300" endPos="35500" dir="5400000" sy="-90000" algn="bl" rotWithShape="0"/>
                </a:effectLst>
                <a:latin typeface="標楷體" panose="03000509000000000000" pitchFamily="65" charset="-120"/>
                <a:ea typeface="標楷體" panose="03000509000000000000" pitchFamily="65" charset="-120"/>
              </a:rPr>
              <a:t> 圖片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CAE92D91-391B-4EA6-A1F5-643824CC36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0" y="1711354"/>
            <a:ext cx="10820400" cy="4759002"/>
          </a:xfrm>
        </p:spPr>
        <p:txBody>
          <a:bodyPr>
            <a:normAutofit/>
          </a:bodyPr>
          <a:lstStyle/>
          <a:p>
            <a:pPr marL="457200" indent="-457200">
              <a:buFont typeface="Arial" panose="020B0604020202020204" pitchFamily="34" charset="0"/>
              <a:buAutoNum type="arabicPeriod"/>
            </a:pPr>
            <a:r>
              <a:rPr lang="en-US" altLang="zh-TW" dirty="0"/>
              <a:t>Request a Demo</a:t>
            </a:r>
            <a:r>
              <a:rPr lang="zh-TW" altLang="en-US" dirty="0"/>
              <a:t>，網址 </a:t>
            </a:r>
            <a:r>
              <a:rPr lang="en-US" altLang="zh-TW" dirty="0"/>
              <a:t>:</a:t>
            </a:r>
            <a:r>
              <a:rPr lang="zh-TW" altLang="en-US" dirty="0"/>
              <a:t> </a:t>
            </a:r>
            <a:r>
              <a:rPr lang="en-US" altLang="zh-TW" dirty="0">
                <a:hlinkClick r:id="rId2"/>
              </a:rPr>
              <a:t>https://www.promisec.com/free-demo/</a:t>
            </a:r>
            <a:endParaRPr lang="en-US" altLang="zh-TW" dirty="0"/>
          </a:p>
          <a:p>
            <a:pPr marL="457200" indent="-457200">
              <a:buFont typeface="Arial" panose="020B0604020202020204" pitchFamily="34" charset="0"/>
              <a:buAutoNum type="arabicPeriod"/>
            </a:pPr>
            <a:r>
              <a:rPr lang="en-US" altLang="zh-TW" dirty="0"/>
              <a:t>Competitive Programming and Problem Solving </a:t>
            </a:r>
          </a:p>
          <a:p>
            <a:pPr marL="0" indent="0">
              <a:buNone/>
            </a:pPr>
            <a:r>
              <a:rPr lang="zh-TW" altLang="en-US" dirty="0"/>
              <a:t>      網址 </a:t>
            </a:r>
            <a:r>
              <a:rPr lang="en-US" altLang="zh-TW" dirty="0"/>
              <a:t>:</a:t>
            </a:r>
            <a:r>
              <a:rPr lang="zh-TW" altLang="en-US" dirty="0"/>
              <a:t> </a:t>
            </a:r>
            <a:r>
              <a:rPr lang="en-US" altLang="zh-TW" dirty="0">
                <a:hlinkClick r:id="rId3"/>
              </a:rPr>
              <a:t>http://www.win.tue.nl/~kverbeek/CPPS/index.html</a:t>
            </a:r>
            <a:endParaRPr lang="en-US" altLang="zh-TW" dirty="0"/>
          </a:p>
          <a:p>
            <a:pPr marL="0" indent="0">
              <a:buNone/>
            </a:pPr>
            <a:r>
              <a:rPr lang="en-US" altLang="zh-TW" dirty="0"/>
              <a:t>3.</a:t>
            </a:r>
            <a:r>
              <a:rPr lang="zh-TW" altLang="en-US" dirty="0"/>
              <a:t>   </a:t>
            </a:r>
            <a:r>
              <a:rPr lang="en-US" altLang="zh-TW" dirty="0"/>
              <a:t>HP EliteBook Folio G1 Notebook PC (ENERGY STAR)</a:t>
            </a:r>
          </a:p>
          <a:p>
            <a:pPr marL="0" indent="0">
              <a:buNone/>
            </a:pPr>
            <a:r>
              <a:rPr lang="zh-TW" altLang="en-US" dirty="0"/>
              <a:t>      網址 </a:t>
            </a:r>
            <a:r>
              <a:rPr lang="en-US" altLang="zh-TW" dirty="0"/>
              <a:t>:</a:t>
            </a:r>
            <a:r>
              <a:rPr lang="zh-TW" altLang="en-US" dirty="0"/>
              <a:t> </a:t>
            </a:r>
            <a:r>
              <a:rPr lang="en-US" altLang="zh-TW" dirty="0">
                <a:hlinkClick r:id="rId4"/>
              </a:rPr>
              <a:t>http://store.hp.com/us/en/pdp/hp-elitebook-folio-g1-notebook-pc-%28energy-star%29</a:t>
            </a:r>
            <a:endParaRPr lang="en-US" altLang="zh-TW" dirty="0"/>
          </a:p>
          <a:p>
            <a:pPr marL="0" indent="0">
              <a:buNone/>
            </a:pPr>
            <a:r>
              <a:rPr lang="en-US" altLang="zh-TW" dirty="0"/>
              <a:t>4.</a:t>
            </a:r>
            <a:r>
              <a:rPr lang="zh-TW" altLang="en-US" dirty="0"/>
              <a:t>   </a:t>
            </a:r>
            <a:r>
              <a:rPr lang="en-US" altLang="zh-TW" b="1" dirty="0"/>
              <a:t>My Computer PNG Icon</a:t>
            </a:r>
            <a:endParaRPr lang="en-US" altLang="zh-TW" dirty="0"/>
          </a:p>
          <a:p>
            <a:pPr marL="0" indent="0">
              <a:buNone/>
            </a:pPr>
            <a:r>
              <a:rPr lang="zh-TW" altLang="en-US" dirty="0"/>
              <a:t>      網址 </a:t>
            </a:r>
            <a:r>
              <a:rPr lang="en-US" altLang="zh-TW" dirty="0"/>
              <a:t>:</a:t>
            </a:r>
            <a:r>
              <a:rPr lang="zh-TW" altLang="en-US" dirty="0"/>
              <a:t> </a:t>
            </a:r>
            <a:r>
              <a:rPr lang="en-US" altLang="zh-TW" dirty="0">
                <a:hlinkClick r:id="rId5"/>
              </a:rPr>
              <a:t>https://devinandi.deviantart.com/art/My-Computer-PNG-Icon-107384259</a:t>
            </a:r>
            <a:endParaRPr lang="en-US" altLang="zh-TW" dirty="0"/>
          </a:p>
          <a:p>
            <a:pPr marL="0" indent="0">
              <a:buNone/>
            </a:pPr>
            <a:r>
              <a:rPr lang="en-US" altLang="zh-TW" dirty="0"/>
              <a:t>5.</a:t>
            </a:r>
            <a:r>
              <a:rPr lang="zh-TW" altLang="en-US" dirty="0"/>
              <a:t>   </a:t>
            </a:r>
            <a:r>
              <a:rPr lang="en-US" altLang="zh-TW" b="1" dirty="0"/>
              <a:t>Projects</a:t>
            </a:r>
            <a:endParaRPr lang="en-US" altLang="zh-TW" dirty="0"/>
          </a:p>
          <a:p>
            <a:pPr marL="0" indent="0">
              <a:buNone/>
            </a:pPr>
            <a:r>
              <a:rPr lang="zh-TW" altLang="en-US" dirty="0"/>
              <a:t>      網址 </a:t>
            </a:r>
            <a:r>
              <a:rPr lang="en-US" altLang="zh-TW" dirty="0"/>
              <a:t>: </a:t>
            </a:r>
            <a:r>
              <a:rPr lang="en-US" altLang="zh-TW" dirty="0">
                <a:hlinkClick r:id="rId6"/>
              </a:rPr>
              <a:t>http://lcav.epfl.ch/page-145407-en.html</a:t>
            </a:r>
            <a:endParaRPr lang="en-US" altLang="zh-TW" dirty="0"/>
          </a:p>
          <a:p>
            <a:pPr marL="0" indent="0">
              <a:buNone/>
            </a:pP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84867328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557C643-B8A1-4859-8AB4-CE2A99F955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4675" y="0"/>
            <a:ext cx="8610600" cy="1293028"/>
          </a:xfrm>
        </p:spPr>
        <p:txBody>
          <a:bodyPr/>
          <a:lstStyle/>
          <a:p>
            <a:r>
              <a:rPr lang="zh-TW" altLang="en-US" cap="none" dirty="0">
                <a:ln w="0"/>
                <a:solidFill>
                  <a:srgbClr val="FFFF00"/>
                </a:solidFill>
                <a:effectLst>
                  <a:reflection blurRad="6350" stA="53000" endA="300" endPos="35500" dir="5400000" sy="-90000" algn="bl" rotWithShape="0"/>
                </a:effectLst>
                <a:latin typeface="標楷體" panose="03000509000000000000" pitchFamily="65" charset="-120"/>
                <a:ea typeface="標楷體" panose="03000509000000000000" pitchFamily="65" charset="-120"/>
              </a:rPr>
              <a:t>參考資料 </a:t>
            </a:r>
            <a:r>
              <a:rPr lang="en-US" altLang="zh-TW" cap="none" dirty="0">
                <a:ln w="0"/>
                <a:solidFill>
                  <a:srgbClr val="FFFF00"/>
                </a:solidFill>
                <a:effectLst>
                  <a:reflection blurRad="6350" stA="53000" endA="300" endPos="35500" dir="5400000" sy="-90000" algn="bl" rotWithShape="0"/>
                </a:effectLst>
                <a:latin typeface="標楷體" panose="03000509000000000000" pitchFamily="65" charset="-120"/>
                <a:ea typeface="標楷體" panose="03000509000000000000" pitchFamily="65" charset="-120"/>
              </a:rPr>
              <a:t>-</a:t>
            </a:r>
            <a:r>
              <a:rPr lang="zh-TW" altLang="en-US" cap="none" dirty="0">
                <a:ln w="0"/>
                <a:solidFill>
                  <a:srgbClr val="FFFF00"/>
                </a:solidFill>
                <a:effectLst>
                  <a:reflection blurRad="6350" stA="53000" endA="300" endPos="35500" dir="5400000" sy="-90000" algn="bl" rotWithShape="0"/>
                </a:effectLst>
                <a:latin typeface="標楷體" panose="03000509000000000000" pitchFamily="65" charset="-120"/>
                <a:ea typeface="標楷體" panose="03000509000000000000" pitchFamily="65" charset="-120"/>
              </a:rPr>
              <a:t> 圖片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CAE92D91-391B-4EA6-A1F5-643824CC36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0" y="1845578"/>
            <a:ext cx="10820400" cy="4009938"/>
          </a:xfrm>
        </p:spPr>
        <p:txBody>
          <a:bodyPr>
            <a:normAutofit/>
          </a:bodyPr>
          <a:lstStyle/>
          <a:p>
            <a:pPr marL="457200" indent="-457200">
              <a:buAutoNum type="arabicPeriod" startAt="6"/>
            </a:pPr>
            <a:r>
              <a:rPr lang="en-US" altLang="zh-TW" dirty="0"/>
              <a:t>Creativeness, education, idea, lamp, light bulb, power, study icon</a:t>
            </a:r>
          </a:p>
          <a:p>
            <a:pPr marL="0" indent="0">
              <a:buNone/>
            </a:pPr>
            <a:r>
              <a:rPr lang="en-US" altLang="zh-TW" dirty="0"/>
              <a:t> </a:t>
            </a:r>
            <a:r>
              <a:rPr lang="zh-TW" altLang="en-US" dirty="0"/>
              <a:t>      網址 </a:t>
            </a:r>
            <a:r>
              <a:rPr lang="en-US" altLang="zh-TW" dirty="0"/>
              <a:t>:</a:t>
            </a:r>
            <a:r>
              <a:rPr lang="zh-TW" altLang="en-US" dirty="0"/>
              <a:t> </a:t>
            </a:r>
            <a:r>
              <a:rPr lang="en-US" altLang="zh-TW" dirty="0">
                <a:hlinkClick r:id="rId2"/>
              </a:rPr>
              <a:t>https://www.iconfinder.com/icons/310920/creativeness_education_idea_lamp_light_bulb_power_study_icon</a:t>
            </a:r>
            <a:endParaRPr lang="en-US" altLang="zh-TW" dirty="0"/>
          </a:p>
          <a:p>
            <a:pPr marL="0" indent="0">
              <a:buNone/>
            </a:pPr>
            <a:r>
              <a:rPr lang="en-US" altLang="zh-TW" dirty="0"/>
              <a:t>7.</a:t>
            </a:r>
            <a:r>
              <a:rPr lang="zh-TW" altLang="en-US" dirty="0"/>
              <a:t>   </a:t>
            </a:r>
            <a:r>
              <a:rPr lang="en-US" altLang="zh-TW" dirty="0"/>
              <a:t>Explore Smart Phones, Mobile Phones, and more!</a:t>
            </a:r>
            <a:r>
              <a:rPr lang="zh-TW" altLang="en-US" dirty="0"/>
              <a:t> </a:t>
            </a:r>
            <a:endParaRPr lang="en-US" altLang="zh-TW" dirty="0"/>
          </a:p>
          <a:p>
            <a:pPr marL="0" indent="0">
              <a:buNone/>
            </a:pPr>
            <a:r>
              <a:rPr lang="zh-TW" altLang="en-US" dirty="0"/>
              <a:t>      網址 </a:t>
            </a:r>
            <a:r>
              <a:rPr lang="en-US" altLang="zh-TW" dirty="0"/>
              <a:t>:</a:t>
            </a:r>
            <a:r>
              <a:rPr lang="zh-TW" altLang="en-US" dirty="0"/>
              <a:t> </a:t>
            </a:r>
            <a:r>
              <a:rPr lang="en-US" altLang="zh-TW" dirty="0">
                <a:hlinkClick r:id="rId3"/>
              </a:rPr>
              <a:t>https://www.pinterest.com/pin/799529740068631902/</a:t>
            </a:r>
            <a:endParaRPr lang="en-US" altLang="zh-TW" dirty="0"/>
          </a:p>
          <a:p>
            <a:pPr marL="457200" indent="-457200">
              <a:buAutoNum type="arabicPeriod" startAt="8"/>
            </a:pPr>
            <a:r>
              <a:rPr lang="en-US" altLang="zh-TW" dirty="0"/>
              <a:t>Winners of Polish Collegiate Programming Contest selected</a:t>
            </a:r>
          </a:p>
          <a:p>
            <a:pPr marL="0" indent="0">
              <a:buNone/>
            </a:pPr>
            <a:r>
              <a:rPr lang="zh-TW" altLang="en-US" dirty="0"/>
              <a:t>      網址 </a:t>
            </a:r>
            <a:r>
              <a:rPr lang="en-US" altLang="zh-TW" dirty="0"/>
              <a:t>:</a:t>
            </a:r>
            <a:r>
              <a:rPr lang="zh-TW" altLang="en-US" dirty="0"/>
              <a:t> </a:t>
            </a:r>
            <a:r>
              <a:rPr lang="en-US" altLang="zh-TW" dirty="0">
                <a:hlinkClick r:id="rId4"/>
              </a:rPr>
              <a:t>http://scienceinpoland.pap.pl/en/news/news%2C397866%2Cwinners-of-polish-collegiate-programming-contest-selected.html</a:t>
            </a:r>
            <a:endParaRPr lang="en-US" altLang="zh-TW" dirty="0"/>
          </a:p>
          <a:p>
            <a:pPr marL="0" indent="0">
              <a:buNone/>
            </a:pP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26779963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C945293-6589-401B-96A1-918AA1BDC2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48575" y="0"/>
            <a:ext cx="4019549" cy="1293028"/>
          </a:xfrm>
        </p:spPr>
        <p:txBody>
          <a:bodyPr/>
          <a:lstStyle/>
          <a:p>
            <a:r>
              <a:rPr lang="zh-TW" altLang="en-US" cap="none" dirty="0">
                <a:ln w="0"/>
                <a:solidFill>
                  <a:srgbClr val="FFFF00"/>
                </a:solidFill>
                <a:effectLst>
                  <a:reflection blurRad="6350" stA="53000" endA="300" endPos="35500" dir="5400000" sy="-90000" algn="bl" rotWithShape="0"/>
                </a:effectLst>
                <a:latin typeface="標楷體" panose="03000509000000000000" pitchFamily="65" charset="-120"/>
                <a:ea typeface="標楷體" panose="03000509000000000000" pitchFamily="65" charset="-120"/>
              </a:rPr>
              <a:t>參考資料 </a:t>
            </a:r>
            <a:r>
              <a:rPr lang="en-US" altLang="zh-TW" cap="none" dirty="0">
                <a:ln w="0"/>
                <a:solidFill>
                  <a:srgbClr val="FFFF00"/>
                </a:solidFill>
                <a:effectLst>
                  <a:reflection blurRad="6350" stA="53000" endA="300" endPos="35500" dir="5400000" sy="-90000" algn="bl" rotWithShape="0"/>
                </a:effectLst>
                <a:latin typeface="標楷體" panose="03000509000000000000" pitchFamily="65" charset="-120"/>
                <a:ea typeface="標楷體" panose="03000509000000000000" pitchFamily="65" charset="-120"/>
              </a:rPr>
              <a:t>-</a:t>
            </a:r>
            <a:r>
              <a:rPr lang="zh-TW" altLang="en-US" cap="none" dirty="0">
                <a:ln w="0"/>
                <a:solidFill>
                  <a:srgbClr val="FFFF00"/>
                </a:solidFill>
                <a:effectLst>
                  <a:reflection blurRad="6350" stA="53000" endA="300" endPos="35500" dir="5400000" sy="-90000" algn="bl" rotWithShape="0"/>
                </a:effectLst>
                <a:latin typeface="標楷體" panose="03000509000000000000" pitchFamily="65" charset="-120"/>
                <a:ea typeface="標楷體" panose="03000509000000000000" pitchFamily="65" charset="-120"/>
              </a:rPr>
              <a:t> 內容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7B28EE13-EE0B-47FB-A2F3-061BDB6E542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0" y="1761688"/>
            <a:ext cx="10820400" cy="4092780"/>
          </a:xfrm>
        </p:spPr>
        <p:txBody>
          <a:bodyPr>
            <a:normAutofit/>
          </a:bodyPr>
          <a:lstStyle/>
          <a:p>
            <a:pPr marL="457200" indent="-457200">
              <a:buAutoNum type="arabicPeriod"/>
            </a:pPr>
            <a:r>
              <a:rPr lang="en-US" altLang="zh-TW" dirty="0"/>
              <a:t>CPE</a:t>
            </a:r>
            <a:r>
              <a:rPr lang="zh-TW" altLang="en-US" dirty="0"/>
              <a:t>，網址 </a:t>
            </a:r>
            <a:r>
              <a:rPr lang="en-US" altLang="zh-TW" dirty="0"/>
              <a:t>:</a:t>
            </a:r>
            <a:r>
              <a:rPr lang="zh-TW" altLang="en-US" dirty="0"/>
              <a:t> </a:t>
            </a:r>
            <a:r>
              <a:rPr lang="en-US" altLang="zh-TW" dirty="0">
                <a:hlinkClick r:id="rId2"/>
              </a:rPr>
              <a:t>https://cpe.cse.nsysu.edu.tw/newest.php</a:t>
            </a:r>
            <a:endParaRPr lang="en-US" altLang="zh-TW" dirty="0"/>
          </a:p>
          <a:p>
            <a:pPr marL="457200" indent="-457200">
              <a:buAutoNum type="arabicPeriod" startAt="2"/>
            </a:pPr>
            <a:r>
              <a:rPr lang="en-US" altLang="zh-TW" dirty="0"/>
              <a:t>ITSA</a:t>
            </a:r>
            <a:r>
              <a:rPr lang="zh-TW" altLang="en-US" dirty="0"/>
              <a:t> </a:t>
            </a:r>
            <a:r>
              <a:rPr lang="en-US" altLang="zh-TW" dirty="0"/>
              <a:t>&amp;</a:t>
            </a:r>
            <a:r>
              <a:rPr lang="zh-TW" altLang="en-US" dirty="0"/>
              <a:t> </a:t>
            </a:r>
            <a:r>
              <a:rPr lang="en-US" altLang="zh-TW" dirty="0"/>
              <a:t>PTC</a:t>
            </a:r>
            <a:r>
              <a:rPr lang="zh-TW" altLang="en-US" dirty="0"/>
              <a:t>，網址 </a:t>
            </a:r>
            <a:r>
              <a:rPr lang="en-US" altLang="zh-TW" dirty="0"/>
              <a:t>:</a:t>
            </a:r>
            <a:r>
              <a:rPr lang="zh-TW" altLang="en-US" dirty="0"/>
              <a:t> </a:t>
            </a:r>
            <a:r>
              <a:rPr lang="en-US" altLang="zh-TW" dirty="0">
                <a:hlinkClick r:id="rId3"/>
              </a:rPr>
              <a:t>https://sites.google.com/site/itsancku/home</a:t>
            </a:r>
            <a:endParaRPr lang="en-US" altLang="zh-TW" dirty="0"/>
          </a:p>
          <a:p>
            <a:pPr marL="0" indent="0">
              <a:buNone/>
            </a:pPr>
            <a:r>
              <a:rPr lang="en-US" altLang="zh-TW" dirty="0"/>
              <a:t>3.</a:t>
            </a:r>
            <a:r>
              <a:rPr lang="zh-TW" altLang="en-US" dirty="0"/>
              <a:t>   </a:t>
            </a:r>
            <a:r>
              <a:rPr lang="en-US" altLang="zh-TW" dirty="0"/>
              <a:t>NCPC</a:t>
            </a:r>
            <a:endParaRPr lang="zh-TW" altLang="zh-TW" dirty="0"/>
          </a:p>
          <a:p>
            <a:pPr marL="0" indent="0">
              <a:buNone/>
            </a:pPr>
            <a:r>
              <a:rPr lang="zh-TW" altLang="en-US" dirty="0"/>
              <a:t>      網址 </a:t>
            </a:r>
            <a:r>
              <a:rPr lang="en-US" altLang="zh-TW" dirty="0"/>
              <a:t>1</a:t>
            </a:r>
            <a:r>
              <a:rPr lang="zh-TW" altLang="en-US" dirty="0"/>
              <a:t> </a:t>
            </a:r>
            <a:r>
              <a:rPr lang="en-US" altLang="zh-TW" dirty="0"/>
              <a:t>:</a:t>
            </a:r>
            <a:r>
              <a:rPr lang="zh-TW" altLang="en-US" dirty="0"/>
              <a:t> </a:t>
            </a:r>
            <a:r>
              <a:rPr lang="en-US" altLang="zh-TW" dirty="0">
                <a:hlinkClick r:id="rId4"/>
              </a:rPr>
              <a:t>http://ncpc.nsysu.edu.tw/files/11-1351-7771.php?Lang=zh-tw</a:t>
            </a:r>
            <a:endParaRPr lang="en-US" altLang="zh-TW" dirty="0"/>
          </a:p>
          <a:p>
            <a:pPr marL="0" indent="0">
              <a:buNone/>
            </a:pPr>
            <a:r>
              <a:rPr lang="zh-TW" altLang="en-US" dirty="0"/>
              <a:t>      網址 </a:t>
            </a:r>
            <a:r>
              <a:rPr lang="en-US" altLang="zh-TW" dirty="0"/>
              <a:t>2</a:t>
            </a:r>
            <a:r>
              <a:rPr lang="zh-TW" altLang="en-US" dirty="0"/>
              <a:t> </a:t>
            </a:r>
            <a:r>
              <a:rPr lang="en-US" altLang="zh-TW" dirty="0"/>
              <a:t>:</a:t>
            </a:r>
            <a:r>
              <a:rPr lang="zh-TW" altLang="en-US" dirty="0"/>
              <a:t> </a:t>
            </a:r>
            <a:r>
              <a:rPr lang="en-US" altLang="zh-TW" dirty="0">
                <a:hlinkClick r:id="rId5"/>
              </a:rPr>
              <a:t>http://ncpc.nsysu.edu.tw/files/11-1351-99.php?Lang=zh-tw</a:t>
            </a:r>
            <a:endParaRPr lang="en-US" altLang="zh-TW" dirty="0"/>
          </a:p>
          <a:p>
            <a:pPr marL="457200" indent="-457200">
              <a:buAutoNum type="arabicPeriod" startAt="4"/>
            </a:pPr>
            <a:r>
              <a:rPr lang="en-US" altLang="zh-TW" dirty="0"/>
              <a:t>ACM</a:t>
            </a:r>
            <a:r>
              <a:rPr lang="zh-TW" altLang="en-US" dirty="0"/>
              <a:t> </a:t>
            </a:r>
            <a:r>
              <a:rPr lang="en-US" altLang="zh-TW" dirty="0"/>
              <a:t>-</a:t>
            </a:r>
            <a:r>
              <a:rPr lang="zh-TW" altLang="en-US" dirty="0"/>
              <a:t> </a:t>
            </a:r>
            <a:r>
              <a:rPr lang="en-US" altLang="zh-TW" dirty="0"/>
              <a:t>ICPC</a:t>
            </a:r>
            <a:r>
              <a:rPr lang="zh-TW" altLang="en-US" dirty="0"/>
              <a:t>，網址 </a:t>
            </a:r>
            <a:r>
              <a:rPr lang="en-US" altLang="zh-TW" dirty="0"/>
              <a:t>:</a:t>
            </a:r>
            <a:r>
              <a:rPr lang="zh-TW" altLang="en-US" dirty="0"/>
              <a:t> </a:t>
            </a:r>
            <a:r>
              <a:rPr lang="en-US" altLang="zh-TW" dirty="0">
                <a:hlinkClick r:id="rId6"/>
              </a:rPr>
              <a:t>https://icpc.baylor.edu/regionals/upcoming</a:t>
            </a:r>
            <a:endParaRPr lang="en-US" altLang="zh-TW" dirty="0"/>
          </a:p>
          <a:p>
            <a:pPr marL="457200" indent="-457200">
              <a:buFont typeface="Arial" panose="020B0604020202020204" pitchFamily="34" charset="0"/>
              <a:buAutoNum type="arabicPeriod" startAt="4"/>
            </a:pPr>
            <a:r>
              <a:rPr lang="en-US" altLang="zh-TW" dirty="0"/>
              <a:t>[Android] </a:t>
            </a:r>
            <a:r>
              <a:rPr lang="zh-TW" altLang="en-US" dirty="0"/>
              <a:t>解決</a:t>
            </a:r>
            <a:r>
              <a:rPr lang="en-US" altLang="zh-TW" dirty="0" err="1"/>
              <a:t>NetworkOnMainThreadException</a:t>
            </a:r>
            <a:r>
              <a:rPr lang="zh-TW" altLang="en-US" dirty="0"/>
              <a:t>問題</a:t>
            </a:r>
            <a:endParaRPr lang="en-US" altLang="zh-TW" dirty="0"/>
          </a:p>
          <a:p>
            <a:pPr marL="0" indent="0">
              <a:buNone/>
            </a:pPr>
            <a:r>
              <a:rPr lang="zh-TW" altLang="en-US" dirty="0"/>
              <a:t>       網址 </a:t>
            </a:r>
            <a:r>
              <a:rPr lang="en-US" altLang="zh-TW" dirty="0"/>
              <a:t>:</a:t>
            </a:r>
            <a:r>
              <a:rPr lang="zh-TW" altLang="en-US" dirty="0"/>
              <a:t> </a:t>
            </a:r>
            <a:r>
              <a:rPr lang="en-US" altLang="zh-TW" dirty="0">
                <a:hlinkClick r:id="rId7"/>
              </a:rPr>
              <a:t>http://catcsharp.blogspot.tw/2014/08/android-networkonmainthreadexception.html</a:t>
            </a:r>
            <a:endParaRPr lang="en-US" altLang="zh-TW" dirty="0"/>
          </a:p>
          <a:p>
            <a:pPr marL="0" indent="0">
              <a:buNone/>
            </a:pP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91114156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01E4BA9-DF85-49C3-8832-4D68DB96FF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14812" y="1945472"/>
            <a:ext cx="3762375" cy="2740828"/>
          </a:xfrm>
        </p:spPr>
        <p:txBody>
          <a:bodyPr>
            <a:normAutofit/>
          </a:bodyPr>
          <a:lstStyle/>
          <a:p>
            <a:r>
              <a:rPr lang="en-US" altLang="zh-TW" sz="8000" cap="none" dirty="0">
                <a:ln w="0"/>
                <a:solidFill>
                  <a:srgbClr val="FFFF00"/>
                </a:solidFill>
                <a:effectLst>
                  <a:reflection blurRad="6350" stA="53000" endA="300" endPos="35500" dir="5400000" sy="-90000" algn="bl" rotWithShape="0"/>
                </a:effectLst>
                <a:latin typeface="標楷體" panose="03000509000000000000" pitchFamily="65" charset="-120"/>
                <a:ea typeface="標楷體" panose="03000509000000000000" pitchFamily="65" charset="-120"/>
              </a:rPr>
              <a:t>THE</a:t>
            </a:r>
            <a:r>
              <a:rPr lang="zh-TW" altLang="en-US" sz="8000" cap="none" dirty="0">
                <a:ln w="0"/>
                <a:solidFill>
                  <a:srgbClr val="FFFF00"/>
                </a:solidFill>
                <a:effectLst>
                  <a:reflection blurRad="6350" stA="53000" endA="300" endPos="35500" dir="5400000" sy="-90000" algn="bl" rotWithShape="0"/>
                </a:effectLst>
                <a:latin typeface="標楷體" panose="03000509000000000000" pitchFamily="65" charset="-120"/>
                <a:ea typeface="標楷體" panose="03000509000000000000" pitchFamily="65" charset="-120"/>
              </a:rPr>
              <a:t> </a:t>
            </a:r>
            <a:r>
              <a:rPr lang="en-US" altLang="zh-TW" sz="8000" cap="none" dirty="0">
                <a:ln w="0"/>
                <a:solidFill>
                  <a:srgbClr val="FFFF00"/>
                </a:solidFill>
                <a:effectLst>
                  <a:reflection blurRad="6350" stA="53000" endA="300" endPos="35500" dir="5400000" sy="-90000" algn="bl" rotWithShape="0"/>
                </a:effectLst>
                <a:latin typeface="標楷體" panose="03000509000000000000" pitchFamily="65" charset="-120"/>
                <a:ea typeface="標楷體" panose="03000509000000000000" pitchFamily="65" charset="-120"/>
              </a:rPr>
              <a:t>END</a:t>
            </a:r>
            <a:endParaRPr lang="zh-TW" altLang="en-US" sz="8000" cap="none" dirty="0">
              <a:ln w="0"/>
              <a:solidFill>
                <a:srgbClr val="FFFF00"/>
              </a:solidFill>
              <a:effectLst>
                <a:reflection blurRad="6350" stA="53000" endA="300" endPos="35500" dir="5400000" sy="-90000" algn="bl" rotWithShape="0"/>
              </a:effectLst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41761105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1">
            <a:extLst>
              <a:ext uri="{FF2B5EF4-FFF2-40B4-BE49-F238E27FC236}">
                <a16:creationId xmlns:a16="http://schemas.microsoft.com/office/drawing/2014/main" id="{E5C1C2BE-7E6A-45F3-93C5-FE32927E0A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01762" y="0"/>
            <a:ext cx="4104488" cy="1293028"/>
          </a:xfrm>
        </p:spPr>
        <p:txBody>
          <a:bodyPr/>
          <a:lstStyle/>
          <a:p>
            <a:pPr algn="ctr"/>
            <a:r>
              <a:rPr lang="zh-TW" altLang="en-US" cap="none" dirty="0">
                <a:ln w="0"/>
                <a:solidFill>
                  <a:srgbClr val="FFFF00"/>
                </a:solidFill>
                <a:effectLst>
                  <a:reflection blurRad="6350" stA="53000" endA="300" endPos="35500" dir="5400000" sy="-90000" algn="bl" rotWithShape="0"/>
                </a:effectLst>
                <a:latin typeface="標楷體" panose="03000509000000000000" pitchFamily="65" charset="-120"/>
                <a:ea typeface="標楷體" panose="03000509000000000000" pitchFamily="65" charset="-120"/>
              </a:rPr>
              <a:t>結合 </a:t>
            </a:r>
            <a:r>
              <a:rPr lang="en-US" altLang="zh-TW" cap="none" dirty="0">
                <a:ln w="0"/>
                <a:solidFill>
                  <a:srgbClr val="FFFF00"/>
                </a:solidFill>
                <a:effectLst>
                  <a:reflection blurRad="6350" stA="53000" endA="300" endPos="35500" dir="5400000" sy="-90000" algn="bl" rotWithShape="0"/>
                </a:effectLst>
                <a:latin typeface="標楷體" panose="03000509000000000000" pitchFamily="65" charset="-120"/>
                <a:ea typeface="標楷體" panose="03000509000000000000" pitchFamily="65" charset="-120"/>
              </a:rPr>
              <a:t>-</a:t>
            </a:r>
            <a:r>
              <a:rPr lang="zh-TW" altLang="en-US" cap="none" dirty="0">
                <a:ln w="0"/>
                <a:solidFill>
                  <a:srgbClr val="FFFF00"/>
                </a:solidFill>
                <a:effectLst>
                  <a:reflection blurRad="6350" stA="53000" endA="300" endPos="35500" dir="5400000" sy="-90000" algn="bl" rotWithShape="0"/>
                </a:effectLst>
                <a:latin typeface="標楷體" panose="03000509000000000000" pitchFamily="65" charset="-120"/>
                <a:ea typeface="標楷體" panose="03000509000000000000" pitchFamily="65" charset="-120"/>
              </a:rPr>
              <a:t> 網路爬蟲</a:t>
            </a:r>
          </a:p>
        </p:txBody>
      </p:sp>
      <p:pic>
        <p:nvPicPr>
          <p:cNvPr id="3074" name="Picture 2" descr="相關圖片">
            <a:extLst>
              <a:ext uri="{FF2B5EF4-FFF2-40B4-BE49-F238E27FC236}">
                <a16:creationId xmlns:a16="http://schemas.microsoft.com/office/drawing/2014/main" id="{D1B11A8A-A128-40A4-A8C0-A726B15398A9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36985" y="1854839"/>
            <a:ext cx="7318030" cy="3789153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5589213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76A6EDB-920B-4E99-A79B-15F119ACA1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34424" y="0"/>
            <a:ext cx="3171825" cy="1293028"/>
          </a:xfrm>
        </p:spPr>
        <p:txBody>
          <a:bodyPr/>
          <a:lstStyle/>
          <a:p>
            <a:pPr algn="ctr"/>
            <a:r>
              <a:rPr lang="zh-TW" altLang="en-US" cap="none" dirty="0">
                <a:ln w="0"/>
                <a:solidFill>
                  <a:srgbClr val="FFFF00"/>
                </a:solidFill>
                <a:effectLst>
                  <a:reflection blurRad="6350" stA="53000" endA="300" endPos="35500" dir="5400000" sy="-90000" algn="bl" rotWithShape="0"/>
                </a:effectLst>
                <a:latin typeface="標楷體" panose="03000509000000000000" pitchFamily="65" charset="-120"/>
                <a:ea typeface="標楷體" panose="03000509000000000000" pitchFamily="65" charset="-120"/>
              </a:rPr>
              <a:t>結合 </a:t>
            </a:r>
            <a:r>
              <a:rPr lang="en-US" altLang="zh-TW" cap="none" dirty="0">
                <a:ln w="0"/>
                <a:solidFill>
                  <a:srgbClr val="FFFF00"/>
                </a:solidFill>
                <a:effectLst>
                  <a:reflection blurRad="6350" stA="53000" endA="300" endPos="35500" dir="5400000" sy="-90000" algn="bl" rotWithShape="0"/>
                </a:effectLst>
                <a:latin typeface="標楷體" panose="03000509000000000000" pitchFamily="65" charset="-120"/>
                <a:ea typeface="標楷體" panose="03000509000000000000" pitchFamily="65" charset="-120"/>
              </a:rPr>
              <a:t>-</a:t>
            </a:r>
            <a:r>
              <a:rPr lang="zh-TW" altLang="en-US" cap="none" dirty="0">
                <a:ln w="0"/>
                <a:solidFill>
                  <a:srgbClr val="FFFF00"/>
                </a:solidFill>
                <a:effectLst>
                  <a:reflection blurRad="6350" stA="53000" endA="300" endPos="35500" dir="5400000" sy="-90000" algn="bl" rotWithShape="0"/>
                </a:effectLst>
                <a:latin typeface="標楷體" panose="03000509000000000000" pitchFamily="65" charset="-120"/>
                <a:ea typeface="標楷體" panose="03000509000000000000" pitchFamily="65" charset="-120"/>
              </a:rPr>
              <a:t> 裝置</a:t>
            </a:r>
          </a:p>
        </p:txBody>
      </p:sp>
      <p:pic>
        <p:nvPicPr>
          <p:cNvPr id="2050" name="Picture 2" descr="「computer.png」的圖片搜尋結果">
            <a:extLst>
              <a:ext uri="{FF2B5EF4-FFF2-40B4-BE49-F238E27FC236}">
                <a16:creationId xmlns:a16="http://schemas.microsoft.com/office/drawing/2014/main" id="{05F0699B-2D31-4440-A551-9342249F797A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1492" y="1765725"/>
            <a:ext cx="4343296" cy="37374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「notebook.png」的圖片搜尋結果">
            <a:extLst>
              <a:ext uri="{FF2B5EF4-FFF2-40B4-BE49-F238E27FC236}">
                <a16:creationId xmlns:a16="http://schemas.microsoft.com/office/drawing/2014/main" id="{6F412C3A-3F51-4DBF-9D6F-95011334433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06939" y="2109673"/>
            <a:ext cx="4980374" cy="37374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8209368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76A6EDB-920B-4E99-A79B-15F119ACA1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34424" y="0"/>
            <a:ext cx="3171825" cy="1293028"/>
          </a:xfrm>
        </p:spPr>
        <p:txBody>
          <a:bodyPr/>
          <a:lstStyle/>
          <a:p>
            <a:pPr algn="ctr"/>
            <a:r>
              <a:rPr lang="zh-TW" altLang="en-US" cap="none" dirty="0">
                <a:ln w="0"/>
                <a:solidFill>
                  <a:srgbClr val="FFFF00"/>
                </a:solidFill>
                <a:effectLst>
                  <a:reflection blurRad="6350" stA="53000" endA="300" endPos="35500" dir="5400000" sy="-90000" algn="bl" rotWithShape="0"/>
                </a:effectLst>
                <a:latin typeface="標楷體" panose="03000509000000000000" pitchFamily="65" charset="-120"/>
                <a:ea typeface="標楷體" panose="03000509000000000000" pitchFamily="65" charset="-120"/>
              </a:rPr>
              <a:t>結合 </a:t>
            </a:r>
            <a:r>
              <a:rPr lang="en-US" altLang="zh-TW" cap="none" dirty="0">
                <a:ln w="0"/>
                <a:solidFill>
                  <a:srgbClr val="FFFF00"/>
                </a:solidFill>
                <a:effectLst>
                  <a:reflection blurRad="6350" stA="53000" endA="300" endPos="35500" dir="5400000" sy="-90000" algn="bl" rotWithShape="0"/>
                </a:effectLst>
                <a:latin typeface="標楷體" panose="03000509000000000000" pitchFamily="65" charset="-120"/>
                <a:ea typeface="標楷體" panose="03000509000000000000" pitchFamily="65" charset="-120"/>
              </a:rPr>
              <a:t>-</a:t>
            </a:r>
            <a:r>
              <a:rPr lang="zh-TW" altLang="en-US" cap="none" dirty="0">
                <a:ln w="0"/>
                <a:solidFill>
                  <a:srgbClr val="FFFF00"/>
                </a:solidFill>
                <a:effectLst>
                  <a:reflection blurRad="6350" stA="53000" endA="300" endPos="35500" dir="5400000" sy="-90000" algn="bl" rotWithShape="0"/>
                </a:effectLst>
                <a:latin typeface="標楷體" panose="03000509000000000000" pitchFamily="65" charset="-120"/>
                <a:ea typeface="標楷體" panose="03000509000000000000" pitchFamily="65" charset="-120"/>
              </a:rPr>
              <a:t> 裝置</a:t>
            </a:r>
          </a:p>
        </p:txBody>
      </p:sp>
      <p:pic>
        <p:nvPicPr>
          <p:cNvPr id="4100" name="Picture 4" descr="「idea.png」的圖片搜尋結果">
            <a:extLst>
              <a:ext uri="{FF2B5EF4-FFF2-40B4-BE49-F238E27FC236}">
                <a16:creationId xmlns:a16="http://schemas.microsoft.com/office/drawing/2014/main" id="{3DEC3A32-F5E4-4F83-B0C0-63CF6E100541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4036" y="1894112"/>
            <a:ext cx="3372401" cy="33724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2" name="Picture 6" descr="「smartphone.png」的圖片搜尋結果">
            <a:extLst>
              <a:ext uri="{FF2B5EF4-FFF2-40B4-BE49-F238E27FC236}">
                <a16:creationId xmlns:a16="http://schemas.microsoft.com/office/drawing/2014/main" id="{854A4D38-810F-4DE8-B310-0E36416446D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79855" y="2221166"/>
            <a:ext cx="4572000" cy="28860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箭號: 向右 6">
            <a:extLst>
              <a:ext uri="{FF2B5EF4-FFF2-40B4-BE49-F238E27FC236}">
                <a16:creationId xmlns:a16="http://schemas.microsoft.com/office/drawing/2014/main" id="{FD2FAA13-A6AB-4472-BAFA-B48916A22D2E}"/>
              </a:ext>
            </a:extLst>
          </p:cNvPr>
          <p:cNvSpPr/>
          <p:nvPr/>
        </p:nvSpPr>
        <p:spPr>
          <a:xfrm>
            <a:off x="4846040" y="3363986"/>
            <a:ext cx="1249960" cy="520117"/>
          </a:xfrm>
          <a:prstGeom prst="rightArrow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20638536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標題 1">
            <a:extLst>
              <a:ext uri="{FF2B5EF4-FFF2-40B4-BE49-F238E27FC236}">
                <a16:creationId xmlns:a16="http://schemas.microsoft.com/office/drawing/2014/main" id="{3814A83B-A118-409F-A526-760C5E5EE2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73924" y="483167"/>
            <a:ext cx="4624168" cy="988227"/>
          </a:xfrm>
        </p:spPr>
        <p:txBody>
          <a:bodyPr>
            <a:normAutofit fontScale="90000"/>
          </a:bodyPr>
          <a:lstStyle/>
          <a:p>
            <a:pPr algn="ctr"/>
            <a:r>
              <a:rPr lang="zh-TW" altLang="en-US" cap="none" dirty="0">
                <a:ln w="0"/>
                <a:solidFill>
                  <a:srgbClr val="FFFF00"/>
                </a:solidFill>
                <a:effectLst>
                  <a:reflection blurRad="6350" stA="53000" endA="300" endPos="35500" dir="5400000" sy="-90000" algn="bl" rotWithShape="0"/>
                </a:effectLst>
                <a:latin typeface="標楷體" panose="03000509000000000000" pitchFamily="65" charset="-120"/>
                <a:ea typeface="標楷體" panose="03000509000000000000" pitchFamily="65" charset="-120"/>
              </a:rPr>
              <a:t>專題 </a:t>
            </a:r>
            <a:r>
              <a:rPr lang="en-US" altLang="zh-TW" cap="none" dirty="0">
                <a:ln w="0"/>
                <a:solidFill>
                  <a:srgbClr val="FFFF00"/>
                </a:solidFill>
                <a:effectLst>
                  <a:reflection blurRad="6350" stA="53000" endA="300" endPos="35500" dir="5400000" sy="-90000" algn="bl" rotWithShape="0"/>
                </a:effectLst>
                <a:latin typeface="標楷體" panose="03000509000000000000" pitchFamily="65" charset="-120"/>
                <a:ea typeface="標楷體" panose="03000509000000000000" pitchFamily="65" charset="-120"/>
              </a:rPr>
              <a:t>-</a:t>
            </a:r>
            <a:r>
              <a:rPr lang="zh-TW" altLang="en-US" cap="none" dirty="0">
                <a:ln w="0"/>
                <a:solidFill>
                  <a:srgbClr val="FFFF00"/>
                </a:solidFill>
                <a:effectLst>
                  <a:reflection blurRad="6350" stA="53000" endA="300" endPos="35500" dir="5400000" sy="-90000" algn="bl" rotWithShape="0"/>
                </a:effectLst>
                <a:latin typeface="標楷體" panose="03000509000000000000" pitchFamily="65" charset="-120"/>
                <a:ea typeface="標楷體" panose="03000509000000000000" pitchFamily="65" charset="-120"/>
              </a:rPr>
              <a:t> 競賽時程</a:t>
            </a:r>
            <a:r>
              <a:rPr lang="en-US" altLang="zh-TW" cap="none" dirty="0">
                <a:ln w="0"/>
                <a:solidFill>
                  <a:srgbClr val="FFFF00"/>
                </a:solidFill>
                <a:effectLst>
                  <a:reflection blurRad="6350" stA="53000" endA="300" endPos="35500" dir="5400000" sy="-90000" algn="bl" rotWithShape="0"/>
                </a:effectLst>
                <a:latin typeface="標楷體" panose="03000509000000000000" pitchFamily="65" charset="-120"/>
                <a:ea typeface="標楷體" panose="03000509000000000000" pitchFamily="65" charset="-120"/>
              </a:rPr>
              <a:t>APP</a:t>
            </a:r>
            <a:endParaRPr lang="zh-TW" altLang="en-US" cap="none" dirty="0">
              <a:ln w="0"/>
              <a:solidFill>
                <a:srgbClr val="FFFF00"/>
              </a:solidFill>
              <a:effectLst>
                <a:reflection blurRad="6350" stA="53000" endA="300" endPos="35500" dir="5400000" sy="-90000" algn="bl" rotWithShape="0"/>
              </a:effectLst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pic>
        <p:nvPicPr>
          <p:cNvPr id="8" name="圖片 7">
            <a:extLst>
              <a:ext uri="{FF2B5EF4-FFF2-40B4-BE49-F238E27FC236}">
                <a16:creationId xmlns:a16="http://schemas.microsoft.com/office/drawing/2014/main" id="{BA0F5AE0-940F-4B28-9926-BF3C74E497A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792"/>
          <a:stretch/>
        </p:blipFill>
        <p:spPr>
          <a:xfrm>
            <a:off x="3370232" y="687897"/>
            <a:ext cx="3340959" cy="57142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795777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標題 1">
            <a:extLst>
              <a:ext uri="{FF2B5EF4-FFF2-40B4-BE49-F238E27FC236}">
                <a16:creationId xmlns:a16="http://schemas.microsoft.com/office/drawing/2014/main" id="{3814A83B-A118-409F-A526-760C5E5EE2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73924" y="483167"/>
            <a:ext cx="4624168" cy="988227"/>
          </a:xfrm>
        </p:spPr>
        <p:txBody>
          <a:bodyPr>
            <a:normAutofit/>
          </a:bodyPr>
          <a:lstStyle/>
          <a:p>
            <a:pPr algn="ctr"/>
            <a:r>
              <a:rPr lang="zh-TW" altLang="en-US" cap="none" dirty="0">
                <a:ln w="0"/>
                <a:solidFill>
                  <a:srgbClr val="FFFF00"/>
                </a:solidFill>
                <a:effectLst>
                  <a:reflection blurRad="6350" stA="53000" endA="300" endPos="35500" dir="5400000" sy="-90000" algn="bl" rotWithShape="0"/>
                </a:effectLst>
                <a:latin typeface="標楷體" panose="03000509000000000000" pitchFamily="65" charset="-120"/>
                <a:ea typeface="標楷體" panose="03000509000000000000" pitchFamily="65" charset="-120"/>
              </a:rPr>
              <a:t>首頁介面</a:t>
            </a:r>
          </a:p>
        </p:txBody>
      </p:sp>
      <p:pic>
        <p:nvPicPr>
          <p:cNvPr id="8" name="圖片 7">
            <a:extLst>
              <a:ext uri="{FF2B5EF4-FFF2-40B4-BE49-F238E27FC236}">
                <a16:creationId xmlns:a16="http://schemas.microsoft.com/office/drawing/2014/main" id="{BA0F5AE0-940F-4B28-9926-BF3C74E497A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792"/>
          <a:stretch/>
        </p:blipFill>
        <p:spPr>
          <a:xfrm>
            <a:off x="3370232" y="687897"/>
            <a:ext cx="3340959" cy="5714255"/>
          </a:xfrm>
          <a:prstGeom prst="rect">
            <a:avLst/>
          </a:prstGeom>
        </p:spPr>
      </p:pic>
      <p:sp>
        <p:nvSpPr>
          <p:cNvPr id="11" name="矩形 10">
            <a:extLst>
              <a:ext uri="{FF2B5EF4-FFF2-40B4-BE49-F238E27FC236}">
                <a16:creationId xmlns:a16="http://schemas.microsoft.com/office/drawing/2014/main" id="{C7D4B9C9-D40C-4435-81A7-1C817719E42D}"/>
              </a:ext>
            </a:extLst>
          </p:cNvPr>
          <p:cNvSpPr/>
          <p:nvPr/>
        </p:nvSpPr>
        <p:spPr>
          <a:xfrm>
            <a:off x="1224790" y="4244829"/>
            <a:ext cx="687898" cy="419449"/>
          </a:xfrm>
          <a:prstGeom prst="rect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/>
              <a:t>CPE</a:t>
            </a:r>
            <a:endParaRPr lang="zh-TW" altLang="en-US" dirty="0"/>
          </a:p>
        </p:txBody>
      </p:sp>
      <p:cxnSp>
        <p:nvCxnSpPr>
          <p:cNvPr id="13" name="直線單箭頭接點 12">
            <a:extLst>
              <a:ext uri="{FF2B5EF4-FFF2-40B4-BE49-F238E27FC236}">
                <a16:creationId xmlns:a16="http://schemas.microsoft.com/office/drawing/2014/main" id="{6A15C405-AD66-4C51-81C6-27289837EBCE}"/>
              </a:ext>
            </a:extLst>
          </p:cNvPr>
          <p:cNvCxnSpPr/>
          <p:nvPr/>
        </p:nvCxnSpPr>
        <p:spPr>
          <a:xfrm flipH="1">
            <a:off x="2231472" y="4454554"/>
            <a:ext cx="1367405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矩形 14">
            <a:extLst>
              <a:ext uri="{FF2B5EF4-FFF2-40B4-BE49-F238E27FC236}">
                <a16:creationId xmlns:a16="http://schemas.microsoft.com/office/drawing/2014/main" id="{57A95091-1269-412F-8631-045481B21179}"/>
              </a:ext>
            </a:extLst>
          </p:cNvPr>
          <p:cNvSpPr/>
          <p:nvPr/>
        </p:nvSpPr>
        <p:spPr>
          <a:xfrm>
            <a:off x="1040235" y="5613633"/>
            <a:ext cx="872453" cy="419449"/>
          </a:xfrm>
          <a:prstGeom prst="rect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/>
              <a:t>NCPC</a:t>
            </a:r>
            <a:endParaRPr lang="zh-TW" altLang="en-US" dirty="0"/>
          </a:p>
        </p:txBody>
      </p:sp>
      <p:cxnSp>
        <p:nvCxnSpPr>
          <p:cNvPr id="16" name="直線單箭頭接點 15">
            <a:extLst>
              <a:ext uri="{FF2B5EF4-FFF2-40B4-BE49-F238E27FC236}">
                <a16:creationId xmlns:a16="http://schemas.microsoft.com/office/drawing/2014/main" id="{0DF5F847-E4E6-4917-8B83-584F3545458A}"/>
              </a:ext>
            </a:extLst>
          </p:cNvPr>
          <p:cNvCxnSpPr/>
          <p:nvPr/>
        </p:nvCxnSpPr>
        <p:spPr>
          <a:xfrm flipH="1">
            <a:off x="2231472" y="5823358"/>
            <a:ext cx="1367405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矩形 16">
            <a:extLst>
              <a:ext uri="{FF2B5EF4-FFF2-40B4-BE49-F238E27FC236}">
                <a16:creationId xmlns:a16="http://schemas.microsoft.com/office/drawing/2014/main" id="{E0BA1F8B-98CF-4B47-A409-ADD6CA023DB4}"/>
              </a:ext>
            </a:extLst>
          </p:cNvPr>
          <p:cNvSpPr/>
          <p:nvPr/>
        </p:nvSpPr>
        <p:spPr>
          <a:xfrm>
            <a:off x="8051286" y="4244829"/>
            <a:ext cx="1386651" cy="419449"/>
          </a:xfrm>
          <a:prstGeom prst="rect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/>
              <a:t>ITSA</a:t>
            </a:r>
            <a:r>
              <a:rPr lang="zh-TW" altLang="en-US" dirty="0"/>
              <a:t> </a:t>
            </a:r>
            <a:r>
              <a:rPr lang="en-US" altLang="zh-TW" dirty="0"/>
              <a:t>&amp;</a:t>
            </a:r>
            <a:r>
              <a:rPr lang="zh-TW" altLang="en-US" dirty="0"/>
              <a:t> </a:t>
            </a:r>
            <a:r>
              <a:rPr lang="en-US" altLang="zh-TW" dirty="0"/>
              <a:t>PTC</a:t>
            </a:r>
            <a:endParaRPr lang="zh-TW" altLang="en-US" dirty="0"/>
          </a:p>
        </p:txBody>
      </p:sp>
      <p:cxnSp>
        <p:nvCxnSpPr>
          <p:cNvPr id="18" name="直線單箭頭接點 17">
            <a:extLst>
              <a:ext uri="{FF2B5EF4-FFF2-40B4-BE49-F238E27FC236}">
                <a16:creationId xmlns:a16="http://schemas.microsoft.com/office/drawing/2014/main" id="{DF185EFF-8E14-4A34-8E00-B775B70CBD37}"/>
              </a:ext>
            </a:extLst>
          </p:cNvPr>
          <p:cNvCxnSpPr>
            <a:cxnSpLocks/>
          </p:cNvCxnSpPr>
          <p:nvPr/>
        </p:nvCxnSpPr>
        <p:spPr>
          <a:xfrm>
            <a:off x="6524167" y="4454553"/>
            <a:ext cx="1386651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矩形 20">
            <a:extLst>
              <a:ext uri="{FF2B5EF4-FFF2-40B4-BE49-F238E27FC236}">
                <a16:creationId xmlns:a16="http://schemas.microsoft.com/office/drawing/2014/main" id="{443B525E-2DD4-447F-8909-BD6E35BF8B6C}"/>
              </a:ext>
            </a:extLst>
          </p:cNvPr>
          <p:cNvSpPr/>
          <p:nvPr/>
        </p:nvSpPr>
        <p:spPr>
          <a:xfrm>
            <a:off x="8051287" y="5613634"/>
            <a:ext cx="1585194" cy="419449"/>
          </a:xfrm>
          <a:prstGeom prst="rect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/>
              <a:t>ACM</a:t>
            </a:r>
            <a:r>
              <a:rPr lang="zh-TW" altLang="en-US" dirty="0"/>
              <a:t> </a:t>
            </a:r>
            <a:r>
              <a:rPr lang="en-US" altLang="zh-TW" dirty="0"/>
              <a:t>-</a:t>
            </a:r>
            <a:r>
              <a:rPr lang="zh-TW" altLang="en-US" dirty="0"/>
              <a:t> </a:t>
            </a:r>
            <a:r>
              <a:rPr lang="en-US" altLang="zh-TW" dirty="0"/>
              <a:t>ICPC</a:t>
            </a:r>
            <a:endParaRPr lang="zh-TW" altLang="en-US" dirty="0"/>
          </a:p>
        </p:txBody>
      </p:sp>
      <p:cxnSp>
        <p:nvCxnSpPr>
          <p:cNvPr id="22" name="直線單箭頭接點 21">
            <a:extLst>
              <a:ext uri="{FF2B5EF4-FFF2-40B4-BE49-F238E27FC236}">
                <a16:creationId xmlns:a16="http://schemas.microsoft.com/office/drawing/2014/main" id="{AA808F47-6735-490C-848F-DF64996AFA62}"/>
              </a:ext>
            </a:extLst>
          </p:cNvPr>
          <p:cNvCxnSpPr>
            <a:cxnSpLocks/>
          </p:cNvCxnSpPr>
          <p:nvPr/>
        </p:nvCxnSpPr>
        <p:spPr>
          <a:xfrm>
            <a:off x="6524167" y="5823358"/>
            <a:ext cx="1386651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225150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標題 1">
            <a:extLst>
              <a:ext uri="{FF2B5EF4-FFF2-40B4-BE49-F238E27FC236}">
                <a16:creationId xmlns:a16="http://schemas.microsoft.com/office/drawing/2014/main" id="{3814A83B-A118-409F-A526-760C5E5EE2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73924" y="483167"/>
            <a:ext cx="4624168" cy="988227"/>
          </a:xfrm>
        </p:spPr>
        <p:txBody>
          <a:bodyPr>
            <a:normAutofit/>
          </a:bodyPr>
          <a:lstStyle/>
          <a:p>
            <a:pPr algn="ctr"/>
            <a:r>
              <a:rPr lang="zh-TW" altLang="en-US" cap="none" dirty="0">
                <a:ln w="0"/>
                <a:solidFill>
                  <a:srgbClr val="FFFF00"/>
                </a:solidFill>
                <a:effectLst>
                  <a:reflection blurRad="6350" stA="53000" endA="300" endPos="35500" dir="5400000" sy="-90000" algn="bl" rotWithShape="0"/>
                </a:effectLst>
                <a:latin typeface="標楷體" panose="03000509000000000000" pitchFamily="65" charset="-120"/>
                <a:ea typeface="標楷體" panose="03000509000000000000" pitchFamily="65" charset="-120"/>
              </a:rPr>
              <a:t>首頁介面實作</a:t>
            </a:r>
          </a:p>
        </p:txBody>
      </p:sp>
      <p:pic>
        <p:nvPicPr>
          <p:cNvPr id="2" name="圖片 1">
            <a:extLst>
              <a:ext uri="{FF2B5EF4-FFF2-40B4-BE49-F238E27FC236}">
                <a16:creationId xmlns:a16="http://schemas.microsoft.com/office/drawing/2014/main" id="{745FD8E3-C953-4181-BD0D-DBE109CB538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3878" t="23537" r="20025" b="25170"/>
          <a:stretch/>
        </p:blipFill>
        <p:spPr>
          <a:xfrm>
            <a:off x="1669410" y="1589028"/>
            <a:ext cx="9065874" cy="46628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463729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飛機雲">
  <a:themeElements>
    <a:clrScheme name="飛機雲">
      <a:dk1>
        <a:sysClr val="windowText" lastClr="000000"/>
      </a:dk1>
      <a:lt1>
        <a:sysClr val="window" lastClr="FFFFFF"/>
      </a:lt1>
      <a:dk2>
        <a:srgbClr val="454545"/>
      </a:dk2>
      <a:lt2>
        <a:srgbClr val="DADADA"/>
      </a:lt2>
      <a:accent1>
        <a:srgbClr val="DF2E28"/>
      </a:accent1>
      <a:accent2>
        <a:srgbClr val="FE801A"/>
      </a:accent2>
      <a:accent3>
        <a:srgbClr val="E9BF35"/>
      </a:accent3>
      <a:accent4>
        <a:srgbClr val="81BB42"/>
      </a:accent4>
      <a:accent5>
        <a:srgbClr val="32C7A9"/>
      </a:accent5>
      <a:accent6>
        <a:srgbClr val="4A9BDC"/>
      </a:accent6>
      <a:hlink>
        <a:srgbClr val="F0532B"/>
      </a:hlink>
      <a:folHlink>
        <a:srgbClr val="F38B53"/>
      </a:folHlink>
    </a:clrScheme>
    <a:fontScheme name="飛機雲">
      <a:maj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飛機雲">
      <a:fillStyleLst>
        <a:solidFill>
          <a:schemeClr val="phClr"/>
        </a:solidFill>
        <a:gradFill rotWithShape="1">
          <a:gsLst>
            <a:gs pos="0">
              <a:schemeClr val="phClr">
                <a:tint val="69000"/>
                <a:alpha val="100000"/>
                <a:satMod val="109000"/>
                <a:lumMod val="110000"/>
              </a:schemeClr>
            </a:gs>
            <a:gs pos="52000">
              <a:schemeClr val="phClr">
                <a:tint val="74000"/>
                <a:satMod val="100000"/>
                <a:lumMod val="104000"/>
              </a:schemeClr>
            </a:gs>
            <a:gs pos="100000">
              <a:schemeClr val="phClr">
                <a:tint val="78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satMod val="100000"/>
                <a:lumMod val="104000"/>
              </a:schemeClr>
            </a:gs>
            <a:gs pos="78000">
              <a:schemeClr val="phClr">
                <a:shade val="100000"/>
                <a:satMod val="11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  <a:scene3d>
            <a:camera prst="orthographicFront">
              <a:rot lat="0" lon="0" rev="0"/>
            </a:camera>
            <a:lightRig rig="threePt" dir="t"/>
          </a:scene3d>
          <a:sp3d>
            <a:bevelT w="25400" h="12700"/>
          </a:sp3d>
        </a:effectStyle>
        <a:effectStyle>
          <a:effectLst>
            <a:outerShdw blurRad="57150" dist="19050" dir="5400000" algn="ctr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>
            <a:bevelT w="50800" h="2540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apor Trail" id="{4FDF2955-7D9C-493C-B9F9-C205151B46CD}" vid="{8F31A783-2159-4870-BC29-2BA7D038EA4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TM04033937[[fn=飛機雲]]</Template>
  <TotalTime>2703</TotalTime>
  <Words>514</Words>
  <Application>Microsoft Office PowerPoint</Application>
  <PresentationFormat>寬螢幕</PresentationFormat>
  <Paragraphs>84</Paragraphs>
  <Slides>34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4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34</vt:i4>
      </vt:variant>
    </vt:vector>
  </HeadingPairs>
  <TitlesOfParts>
    <vt:vector size="39" baseType="lpstr">
      <vt:lpstr>新細明體</vt:lpstr>
      <vt:lpstr>標楷體</vt:lpstr>
      <vt:lpstr>Arial</vt:lpstr>
      <vt:lpstr>Century Gothic</vt:lpstr>
      <vt:lpstr>飛機雲</vt:lpstr>
      <vt:lpstr>競賽時程APP</vt:lpstr>
      <vt:lpstr>目錄</vt:lpstr>
      <vt:lpstr>動機</vt:lpstr>
      <vt:lpstr>結合 - 網路爬蟲</vt:lpstr>
      <vt:lpstr>結合 - 裝置</vt:lpstr>
      <vt:lpstr>結合 - 裝置</vt:lpstr>
      <vt:lpstr>專題 - 競賽時程APP</vt:lpstr>
      <vt:lpstr>首頁介面</vt:lpstr>
      <vt:lpstr>首頁介面實作</vt:lpstr>
      <vt:lpstr>讀取介面</vt:lpstr>
      <vt:lpstr>讀取介面實作</vt:lpstr>
      <vt:lpstr>CPE 介面</vt:lpstr>
      <vt:lpstr>CPE 官網</vt:lpstr>
      <vt:lpstr>CPE 官網原始碼</vt:lpstr>
      <vt:lpstr>CPE 介面實作</vt:lpstr>
      <vt:lpstr>ITSA &amp; PTC 介面</vt:lpstr>
      <vt:lpstr>ITSA &amp; PTC 官網</vt:lpstr>
      <vt:lpstr>ITSA &amp; PTC 官網原始碼</vt:lpstr>
      <vt:lpstr>ITSA &amp; PTC 介面實作</vt:lpstr>
      <vt:lpstr>NCPC 介面</vt:lpstr>
      <vt:lpstr>NCPC 官網</vt:lpstr>
      <vt:lpstr>NCPC 官網原始碼</vt:lpstr>
      <vt:lpstr>NCPC 介面實作</vt:lpstr>
      <vt:lpstr>ACM - ICPC 介面</vt:lpstr>
      <vt:lpstr>ACM - ICPC 官網</vt:lpstr>
      <vt:lpstr>ACM - ICPC 官網原始碼</vt:lpstr>
      <vt:lpstr>ACM - ICPC 介面實作</vt:lpstr>
      <vt:lpstr>PowerPoint 簡報</vt:lpstr>
      <vt:lpstr>PowerPoint 簡報</vt:lpstr>
      <vt:lpstr>PowerPoint 簡報</vt:lpstr>
      <vt:lpstr>參考資料 - 圖片</vt:lpstr>
      <vt:lpstr>參考資料 - 圖片</vt:lpstr>
      <vt:lpstr>參考資料 - 內容</vt:lpstr>
      <vt:lpstr>THE END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Movies Ranking</dc:title>
  <dc:creator>Eric</dc:creator>
  <cp:lastModifiedBy>Eric</cp:lastModifiedBy>
  <cp:revision>72</cp:revision>
  <dcterms:created xsi:type="dcterms:W3CDTF">2017-12-07T06:22:23Z</dcterms:created>
  <dcterms:modified xsi:type="dcterms:W3CDTF">2018-01-11T08:19:16Z</dcterms:modified>
</cp:coreProperties>
</file>

<file path=docProps/thumbnail.jpeg>
</file>